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60"/>
  </p:normalViewPr>
  <p:slideViewPr>
    <p:cSldViewPr snapToGrid="0">
      <p:cViewPr varScale="1">
        <p:scale>
          <a:sx n="67" d="100"/>
          <a:sy n="67" d="100"/>
        </p:scale>
        <p:origin x="9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10939-970D-4001-8A8C-DBB5A20DA089}" type="datetimeFigureOut">
              <a:rPr lang="en-CA" smtClean="0"/>
              <a:t>2020-08-21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0FED-D056-4EFF-A126-21743023A22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8775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10939-970D-4001-8A8C-DBB5A20DA089}" type="datetimeFigureOut">
              <a:rPr lang="en-CA" smtClean="0"/>
              <a:t>2020-08-21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0FED-D056-4EFF-A126-21743023A22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4477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10939-970D-4001-8A8C-DBB5A20DA089}" type="datetimeFigureOut">
              <a:rPr lang="en-CA" smtClean="0"/>
              <a:t>2020-08-21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0FED-D056-4EFF-A126-21743023A22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55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10939-970D-4001-8A8C-DBB5A20DA089}" type="datetimeFigureOut">
              <a:rPr lang="en-CA" smtClean="0"/>
              <a:t>2020-08-21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0FED-D056-4EFF-A126-21743023A22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07563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10939-970D-4001-8A8C-DBB5A20DA089}" type="datetimeFigureOut">
              <a:rPr lang="en-CA" smtClean="0"/>
              <a:t>2020-08-21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0FED-D056-4EFF-A126-21743023A22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01124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10939-970D-4001-8A8C-DBB5A20DA089}" type="datetimeFigureOut">
              <a:rPr lang="en-CA" smtClean="0"/>
              <a:t>2020-08-21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0FED-D056-4EFF-A126-21743023A22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81861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10939-970D-4001-8A8C-DBB5A20DA089}" type="datetimeFigureOut">
              <a:rPr lang="en-CA" smtClean="0"/>
              <a:t>2020-08-21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0FED-D056-4EFF-A126-21743023A22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6779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10939-970D-4001-8A8C-DBB5A20DA089}" type="datetimeFigureOut">
              <a:rPr lang="en-CA" smtClean="0"/>
              <a:t>2020-08-21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0FED-D056-4EFF-A126-21743023A22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6392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10939-970D-4001-8A8C-DBB5A20DA089}" type="datetimeFigureOut">
              <a:rPr lang="en-CA" smtClean="0"/>
              <a:t>2020-08-21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0FED-D056-4EFF-A126-21743023A22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2509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10939-970D-4001-8A8C-DBB5A20DA089}" type="datetimeFigureOut">
              <a:rPr lang="en-CA" smtClean="0"/>
              <a:t>2020-08-21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0FED-D056-4EFF-A126-21743023A22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3029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10939-970D-4001-8A8C-DBB5A20DA089}" type="datetimeFigureOut">
              <a:rPr lang="en-CA" smtClean="0"/>
              <a:t>2020-08-21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0FED-D056-4EFF-A126-21743023A22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23616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10939-970D-4001-8A8C-DBB5A20DA089}" type="datetimeFigureOut">
              <a:rPr lang="en-CA" smtClean="0"/>
              <a:t>2020-08-21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F0FED-D056-4EFF-A126-21743023A22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9690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aninesmusicroom.com/the-rest-of-the-iceberg.htm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9497" y="61177"/>
            <a:ext cx="2917371" cy="565014"/>
          </a:xfrm>
        </p:spPr>
        <p:txBody>
          <a:bodyPr>
            <a:normAutofit/>
          </a:bodyPr>
          <a:lstStyle/>
          <a:p>
            <a:r>
              <a:rPr lang="en-CA" sz="2200" b="1" dirty="0" smtClean="0"/>
              <a:t>Culture of a Society</a:t>
            </a:r>
            <a:endParaRPr lang="en-CA" sz="2200" b="1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067006" y="82947"/>
            <a:ext cx="3365875" cy="56501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b="1" dirty="0" smtClean="0"/>
              <a:t>Culture of an Organization</a:t>
            </a:r>
            <a:endParaRPr lang="en-CA" b="1" dirty="0"/>
          </a:p>
        </p:txBody>
      </p:sp>
      <p:sp>
        <p:nvSpPr>
          <p:cNvPr id="7" name="Freeform 6"/>
          <p:cNvSpPr/>
          <p:nvPr/>
        </p:nvSpPr>
        <p:spPr>
          <a:xfrm>
            <a:off x="342883" y="3064470"/>
            <a:ext cx="5300675" cy="3436332"/>
          </a:xfrm>
          <a:custGeom>
            <a:avLst/>
            <a:gdLst>
              <a:gd name="connsiteX0" fmla="*/ 385775 w 5300675"/>
              <a:gd name="connsiteY0" fmla="*/ 3436332 h 3436332"/>
              <a:gd name="connsiteX1" fmla="*/ 12 w 5300675"/>
              <a:gd name="connsiteY1" fmla="*/ 2564794 h 3436332"/>
              <a:gd name="connsiteX2" fmla="*/ 371487 w 5300675"/>
              <a:gd name="connsiteY2" fmla="*/ 2107594 h 3436332"/>
              <a:gd name="connsiteX3" fmla="*/ 185750 w 5300675"/>
              <a:gd name="connsiteY3" fmla="*/ 1593244 h 3436332"/>
              <a:gd name="connsiteX4" fmla="*/ 785825 w 5300675"/>
              <a:gd name="connsiteY4" fmla="*/ 1278919 h 3436332"/>
              <a:gd name="connsiteX5" fmla="*/ 271475 w 5300675"/>
              <a:gd name="connsiteY5" fmla="*/ 478819 h 3436332"/>
              <a:gd name="connsiteX6" fmla="*/ 800112 w 5300675"/>
              <a:gd name="connsiteY6" fmla="*/ 64482 h 3436332"/>
              <a:gd name="connsiteX7" fmla="*/ 2514612 w 5300675"/>
              <a:gd name="connsiteY7" fmla="*/ 178782 h 3436332"/>
              <a:gd name="connsiteX8" fmla="*/ 4114812 w 5300675"/>
              <a:gd name="connsiteY8" fmla="*/ 35907 h 3436332"/>
              <a:gd name="connsiteX9" fmla="*/ 3743337 w 5300675"/>
              <a:gd name="connsiteY9" fmla="*/ 964594 h 3436332"/>
              <a:gd name="connsiteX10" fmla="*/ 5157800 w 5300675"/>
              <a:gd name="connsiteY10" fmla="*/ 2250469 h 3436332"/>
              <a:gd name="connsiteX11" fmla="*/ 5129225 w 5300675"/>
              <a:gd name="connsiteY11" fmla="*/ 2921982 h 3436332"/>
              <a:gd name="connsiteX12" fmla="*/ 5300675 w 5300675"/>
              <a:gd name="connsiteY12" fmla="*/ 3407757 h 3436332"/>
              <a:gd name="connsiteX13" fmla="*/ 5300675 w 5300675"/>
              <a:gd name="connsiteY13" fmla="*/ 3407757 h 3436332"/>
              <a:gd name="connsiteX14" fmla="*/ 385775 w 5300675"/>
              <a:gd name="connsiteY14" fmla="*/ 3436332 h 3436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300675" h="3436332">
                <a:moveTo>
                  <a:pt x="385775" y="3436332"/>
                </a:moveTo>
                <a:cubicBezTo>
                  <a:pt x="194084" y="3111291"/>
                  <a:pt x="2393" y="2786250"/>
                  <a:pt x="12" y="2564794"/>
                </a:cubicBezTo>
                <a:cubicBezTo>
                  <a:pt x="-2369" y="2343338"/>
                  <a:pt x="340531" y="2269519"/>
                  <a:pt x="371487" y="2107594"/>
                </a:cubicBezTo>
                <a:cubicBezTo>
                  <a:pt x="402443" y="1945669"/>
                  <a:pt x="116694" y="1731356"/>
                  <a:pt x="185750" y="1593244"/>
                </a:cubicBezTo>
                <a:cubicBezTo>
                  <a:pt x="254806" y="1455132"/>
                  <a:pt x="771538" y="1464656"/>
                  <a:pt x="785825" y="1278919"/>
                </a:cubicBezTo>
                <a:cubicBezTo>
                  <a:pt x="800112" y="1093182"/>
                  <a:pt x="269094" y="681225"/>
                  <a:pt x="271475" y="478819"/>
                </a:cubicBezTo>
                <a:cubicBezTo>
                  <a:pt x="273856" y="276413"/>
                  <a:pt x="426256" y="114488"/>
                  <a:pt x="800112" y="64482"/>
                </a:cubicBezTo>
                <a:cubicBezTo>
                  <a:pt x="1173968" y="14476"/>
                  <a:pt x="1962162" y="183544"/>
                  <a:pt x="2514612" y="178782"/>
                </a:cubicBezTo>
                <a:cubicBezTo>
                  <a:pt x="3067062" y="174020"/>
                  <a:pt x="3910025" y="-95062"/>
                  <a:pt x="4114812" y="35907"/>
                </a:cubicBezTo>
                <a:cubicBezTo>
                  <a:pt x="4319599" y="166876"/>
                  <a:pt x="3569506" y="595500"/>
                  <a:pt x="3743337" y="964594"/>
                </a:cubicBezTo>
                <a:cubicBezTo>
                  <a:pt x="3917168" y="1333688"/>
                  <a:pt x="4926819" y="1924238"/>
                  <a:pt x="5157800" y="2250469"/>
                </a:cubicBezTo>
                <a:cubicBezTo>
                  <a:pt x="5388781" y="2576700"/>
                  <a:pt x="5105413" y="2729101"/>
                  <a:pt x="5129225" y="2921982"/>
                </a:cubicBezTo>
                <a:cubicBezTo>
                  <a:pt x="5153037" y="3114863"/>
                  <a:pt x="5300675" y="3407757"/>
                  <a:pt x="5300675" y="3407757"/>
                </a:cubicBezTo>
                <a:lnTo>
                  <a:pt x="5300675" y="3407757"/>
                </a:lnTo>
                <a:lnTo>
                  <a:pt x="385775" y="3436332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Freeform 7"/>
          <p:cNvSpPr/>
          <p:nvPr/>
        </p:nvSpPr>
        <p:spPr>
          <a:xfrm>
            <a:off x="6838942" y="3064470"/>
            <a:ext cx="5300675" cy="3436332"/>
          </a:xfrm>
          <a:custGeom>
            <a:avLst/>
            <a:gdLst>
              <a:gd name="connsiteX0" fmla="*/ 385775 w 5300675"/>
              <a:gd name="connsiteY0" fmla="*/ 3436332 h 3436332"/>
              <a:gd name="connsiteX1" fmla="*/ 12 w 5300675"/>
              <a:gd name="connsiteY1" fmla="*/ 2564794 h 3436332"/>
              <a:gd name="connsiteX2" fmla="*/ 371487 w 5300675"/>
              <a:gd name="connsiteY2" fmla="*/ 2107594 h 3436332"/>
              <a:gd name="connsiteX3" fmla="*/ 185750 w 5300675"/>
              <a:gd name="connsiteY3" fmla="*/ 1593244 h 3436332"/>
              <a:gd name="connsiteX4" fmla="*/ 785825 w 5300675"/>
              <a:gd name="connsiteY4" fmla="*/ 1278919 h 3436332"/>
              <a:gd name="connsiteX5" fmla="*/ 271475 w 5300675"/>
              <a:gd name="connsiteY5" fmla="*/ 478819 h 3436332"/>
              <a:gd name="connsiteX6" fmla="*/ 800112 w 5300675"/>
              <a:gd name="connsiteY6" fmla="*/ 64482 h 3436332"/>
              <a:gd name="connsiteX7" fmla="*/ 2514612 w 5300675"/>
              <a:gd name="connsiteY7" fmla="*/ 178782 h 3436332"/>
              <a:gd name="connsiteX8" fmla="*/ 4114812 w 5300675"/>
              <a:gd name="connsiteY8" fmla="*/ 35907 h 3436332"/>
              <a:gd name="connsiteX9" fmla="*/ 3743337 w 5300675"/>
              <a:gd name="connsiteY9" fmla="*/ 964594 h 3436332"/>
              <a:gd name="connsiteX10" fmla="*/ 5157800 w 5300675"/>
              <a:gd name="connsiteY10" fmla="*/ 2250469 h 3436332"/>
              <a:gd name="connsiteX11" fmla="*/ 5129225 w 5300675"/>
              <a:gd name="connsiteY11" fmla="*/ 2921982 h 3436332"/>
              <a:gd name="connsiteX12" fmla="*/ 5300675 w 5300675"/>
              <a:gd name="connsiteY12" fmla="*/ 3407757 h 3436332"/>
              <a:gd name="connsiteX13" fmla="*/ 5300675 w 5300675"/>
              <a:gd name="connsiteY13" fmla="*/ 3407757 h 3436332"/>
              <a:gd name="connsiteX14" fmla="*/ 385775 w 5300675"/>
              <a:gd name="connsiteY14" fmla="*/ 3436332 h 3436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300675" h="3436332">
                <a:moveTo>
                  <a:pt x="385775" y="3436332"/>
                </a:moveTo>
                <a:cubicBezTo>
                  <a:pt x="194084" y="3111291"/>
                  <a:pt x="2393" y="2786250"/>
                  <a:pt x="12" y="2564794"/>
                </a:cubicBezTo>
                <a:cubicBezTo>
                  <a:pt x="-2369" y="2343338"/>
                  <a:pt x="340531" y="2269519"/>
                  <a:pt x="371487" y="2107594"/>
                </a:cubicBezTo>
                <a:cubicBezTo>
                  <a:pt x="402443" y="1945669"/>
                  <a:pt x="116694" y="1731356"/>
                  <a:pt x="185750" y="1593244"/>
                </a:cubicBezTo>
                <a:cubicBezTo>
                  <a:pt x="254806" y="1455132"/>
                  <a:pt x="771538" y="1464656"/>
                  <a:pt x="785825" y="1278919"/>
                </a:cubicBezTo>
                <a:cubicBezTo>
                  <a:pt x="800112" y="1093182"/>
                  <a:pt x="269094" y="681225"/>
                  <a:pt x="271475" y="478819"/>
                </a:cubicBezTo>
                <a:cubicBezTo>
                  <a:pt x="273856" y="276413"/>
                  <a:pt x="426256" y="114488"/>
                  <a:pt x="800112" y="64482"/>
                </a:cubicBezTo>
                <a:cubicBezTo>
                  <a:pt x="1173968" y="14476"/>
                  <a:pt x="1962162" y="183544"/>
                  <a:pt x="2514612" y="178782"/>
                </a:cubicBezTo>
                <a:cubicBezTo>
                  <a:pt x="3067062" y="174020"/>
                  <a:pt x="3910025" y="-95062"/>
                  <a:pt x="4114812" y="35907"/>
                </a:cubicBezTo>
                <a:cubicBezTo>
                  <a:pt x="4319599" y="166876"/>
                  <a:pt x="3569506" y="595500"/>
                  <a:pt x="3743337" y="964594"/>
                </a:cubicBezTo>
                <a:cubicBezTo>
                  <a:pt x="3917168" y="1333688"/>
                  <a:pt x="4926819" y="1924238"/>
                  <a:pt x="5157800" y="2250469"/>
                </a:cubicBezTo>
                <a:cubicBezTo>
                  <a:pt x="5388781" y="2576700"/>
                  <a:pt x="5105413" y="2729101"/>
                  <a:pt x="5129225" y="2921982"/>
                </a:cubicBezTo>
                <a:cubicBezTo>
                  <a:pt x="5153037" y="3114863"/>
                  <a:pt x="5300675" y="3407757"/>
                  <a:pt x="5300675" y="3407757"/>
                </a:cubicBezTo>
                <a:lnTo>
                  <a:pt x="5300675" y="3407757"/>
                </a:lnTo>
                <a:lnTo>
                  <a:pt x="385775" y="3436332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Freeform 8"/>
          <p:cNvSpPr/>
          <p:nvPr/>
        </p:nvSpPr>
        <p:spPr>
          <a:xfrm>
            <a:off x="866247" y="742461"/>
            <a:ext cx="3650999" cy="2461356"/>
          </a:xfrm>
          <a:custGeom>
            <a:avLst/>
            <a:gdLst>
              <a:gd name="connsiteX0" fmla="*/ 76731 w 3650999"/>
              <a:gd name="connsiteY0" fmla="*/ 2415065 h 2461356"/>
              <a:gd name="connsiteX1" fmla="*/ 419631 w 3650999"/>
              <a:gd name="connsiteY1" fmla="*/ 1857853 h 2461356"/>
              <a:gd name="connsiteX2" fmla="*/ 5293 w 3650999"/>
              <a:gd name="connsiteY2" fmla="*/ 1357790 h 2461356"/>
              <a:gd name="connsiteX3" fmla="*/ 776818 w 3650999"/>
              <a:gd name="connsiteY3" fmla="*/ 557690 h 2461356"/>
              <a:gd name="connsiteX4" fmla="*/ 1519768 w 3650999"/>
              <a:gd name="connsiteY4" fmla="*/ 500540 h 2461356"/>
              <a:gd name="connsiteX5" fmla="*/ 2062693 w 3650999"/>
              <a:gd name="connsiteY5" fmla="*/ 478 h 2461356"/>
              <a:gd name="connsiteX6" fmla="*/ 2534181 w 3650999"/>
              <a:gd name="connsiteY6" fmla="*/ 600553 h 2461356"/>
              <a:gd name="connsiteX7" fmla="*/ 3048531 w 3650999"/>
              <a:gd name="connsiteY7" fmla="*/ 714853 h 2461356"/>
              <a:gd name="connsiteX8" fmla="*/ 3262843 w 3650999"/>
              <a:gd name="connsiteY8" fmla="*/ 1200628 h 2461356"/>
              <a:gd name="connsiteX9" fmla="*/ 3634318 w 3650999"/>
              <a:gd name="connsiteY9" fmla="*/ 1700690 h 2461356"/>
              <a:gd name="connsiteX10" fmla="*/ 3591456 w 3650999"/>
              <a:gd name="connsiteY10" fmla="*/ 2343628 h 2461356"/>
              <a:gd name="connsiteX11" fmla="*/ 3591456 w 3650999"/>
              <a:gd name="connsiteY11" fmla="*/ 2343628 h 2461356"/>
              <a:gd name="connsiteX12" fmla="*/ 2491318 w 3650999"/>
              <a:gd name="connsiteY12" fmla="*/ 2429353 h 2461356"/>
              <a:gd name="connsiteX13" fmla="*/ 1334031 w 3650999"/>
              <a:gd name="connsiteY13" fmla="*/ 2457928 h 2461356"/>
              <a:gd name="connsiteX14" fmla="*/ 133881 w 3650999"/>
              <a:gd name="connsiteY14" fmla="*/ 2357915 h 2461356"/>
              <a:gd name="connsiteX15" fmla="*/ 133881 w 3650999"/>
              <a:gd name="connsiteY15" fmla="*/ 2357915 h 2461356"/>
              <a:gd name="connsiteX16" fmla="*/ 119593 w 3650999"/>
              <a:gd name="connsiteY16" fmla="*/ 2386490 h 2461356"/>
              <a:gd name="connsiteX17" fmla="*/ 76731 w 3650999"/>
              <a:gd name="connsiteY17" fmla="*/ 2415065 h 2461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650999" h="2461356">
                <a:moveTo>
                  <a:pt x="76731" y="2415065"/>
                </a:moveTo>
                <a:cubicBezTo>
                  <a:pt x="126737" y="2326959"/>
                  <a:pt x="431537" y="2034065"/>
                  <a:pt x="419631" y="1857853"/>
                </a:cubicBezTo>
                <a:cubicBezTo>
                  <a:pt x="407725" y="1681641"/>
                  <a:pt x="-54238" y="1574484"/>
                  <a:pt x="5293" y="1357790"/>
                </a:cubicBezTo>
                <a:cubicBezTo>
                  <a:pt x="64824" y="1141096"/>
                  <a:pt x="524406" y="700565"/>
                  <a:pt x="776818" y="557690"/>
                </a:cubicBezTo>
                <a:cubicBezTo>
                  <a:pt x="1029230" y="414815"/>
                  <a:pt x="1305456" y="593409"/>
                  <a:pt x="1519768" y="500540"/>
                </a:cubicBezTo>
                <a:cubicBezTo>
                  <a:pt x="1734080" y="407671"/>
                  <a:pt x="1893624" y="-16191"/>
                  <a:pt x="2062693" y="478"/>
                </a:cubicBezTo>
                <a:cubicBezTo>
                  <a:pt x="2231762" y="17147"/>
                  <a:pt x="2369875" y="481491"/>
                  <a:pt x="2534181" y="600553"/>
                </a:cubicBezTo>
                <a:cubicBezTo>
                  <a:pt x="2698487" y="719615"/>
                  <a:pt x="2927087" y="614840"/>
                  <a:pt x="3048531" y="714853"/>
                </a:cubicBezTo>
                <a:cubicBezTo>
                  <a:pt x="3169975" y="814865"/>
                  <a:pt x="3165212" y="1036322"/>
                  <a:pt x="3262843" y="1200628"/>
                </a:cubicBezTo>
                <a:cubicBezTo>
                  <a:pt x="3360474" y="1364934"/>
                  <a:pt x="3579549" y="1510190"/>
                  <a:pt x="3634318" y="1700690"/>
                </a:cubicBezTo>
                <a:cubicBezTo>
                  <a:pt x="3689087" y="1891190"/>
                  <a:pt x="3591456" y="2343628"/>
                  <a:pt x="3591456" y="2343628"/>
                </a:cubicBezTo>
                <a:lnTo>
                  <a:pt x="3591456" y="2343628"/>
                </a:lnTo>
                <a:cubicBezTo>
                  <a:pt x="3408100" y="2357916"/>
                  <a:pt x="2867555" y="2410303"/>
                  <a:pt x="2491318" y="2429353"/>
                </a:cubicBezTo>
                <a:cubicBezTo>
                  <a:pt x="2115081" y="2448403"/>
                  <a:pt x="1726937" y="2469834"/>
                  <a:pt x="1334031" y="2457928"/>
                </a:cubicBezTo>
                <a:cubicBezTo>
                  <a:pt x="941125" y="2446022"/>
                  <a:pt x="133881" y="2357915"/>
                  <a:pt x="133881" y="2357915"/>
                </a:cubicBezTo>
                <a:lnTo>
                  <a:pt x="133881" y="2357915"/>
                </a:lnTo>
                <a:cubicBezTo>
                  <a:pt x="131500" y="2362677"/>
                  <a:pt x="121974" y="2374584"/>
                  <a:pt x="119593" y="2386490"/>
                </a:cubicBezTo>
                <a:cubicBezTo>
                  <a:pt x="117212" y="2398396"/>
                  <a:pt x="26725" y="2503171"/>
                  <a:pt x="76731" y="2415065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Freeform 9"/>
          <p:cNvSpPr/>
          <p:nvPr/>
        </p:nvSpPr>
        <p:spPr>
          <a:xfrm>
            <a:off x="7348026" y="780557"/>
            <a:ext cx="3650999" cy="2461356"/>
          </a:xfrm>
          <a:custGeom>
            <a:avLst/>
            <a:gdLst>
              <a:gd name="connsiteX0" fmla="*/ 76731 w 3650999"/>
              <a:gd name="connsiteY0" fmla="*/ 2415065 h 2461356"/>
              <a:gd name="connsiteX1" fmla="*/ 419631 w 3650999"/>
              <a:gd name="connsiteY1" fmla="*/ 1857853 h 2461356"/>
              <a:gd name="connsiteX2" fmla="*/ 5293 w 3650999"/>
              <a:gd name="connsiteY2" fmla="*/ 1357790 h 2461356"/>
              <a:gd name="connsiteX3" fmla="*/ 776818 w 3650999"/>
              <a:gd name="connsiteY3" fmla="*/ 557690 h 2461356"/>
              <a:gd name="connsiteX4" fmla="*/ 1519768 w 3650999"/>
              <a:gd name="connsiteY4" fmla="*/ 500540 h 2461356"/>
              <a:gd name="connsiteX5" fmla="*/ 2062693 w 3650999"/>
              <a:gd name="connsiteY5" fmla="*/ 478 h 2461356"/>
              <a:gd name="connsiteX6" fmla="*/ 2534181 w 3650999"/>
              <a:gd name="connsiteY6" fmla="*/ 600553 h 2461356"/>
              <a:gd name="connsiteX7" fmla="*/ 3048531 w 3650999"/>
              <a:gd name="connsiteY7" fmla="*/ 714853 h 2461356"/>
              <a:gd name="connsiteX8" fmla="*/ 3262843 w 3650999"/>
              <a:gd name="connsiteY8" fmla="*/ 1200628 h 2461356"/>
              <a:gd name="connsiteX9" fmla="*/ 3634318 w 3650999"/>
              <a:gd name="connsiteY9" fmla="*/ 1700690 h 2461356"/>
              <a:gd name="connsiteX10" fmla="*/ 3591456 w 3650999"/>
              <a:gd name="connsiteY10" fmla="*/ 2343628 h 2461356"/>
              <a:gd name="connsiteX11" fmla="*/ 3591456 w 3650999"/>
              <a:gd name="connsiteY11" fmla="*/ 2343628 h 2461356"/>
              <a:gd name="connsiteX12" fmla="*/ 2491318 w 3650999"/>
              <a:gd name="connsiteY12" fmla="*/ 2429353 h 2461356"/>
              <a:gd name="connsiteX13" fmla="*/ 1334031 w 3650999"/>
              <a:gd name="connsiteY13" fmla="*/ 2457928 h 2461356"/>
              <a:gd name="connsiteX14" fmla="*/ 133881 w 3650999"/>
              <a:gd name="connsiteY14" fmla="*/ 2357915 h 2461356"/>
              <a:gd name="connsiteX15" fmla="*/ 133881 w 3650999"/>
              <a:gd name="connsiteY15" fmla="*/ 2357915 h 2461356"/>
              <a:gd name="connsiteX16" fmla="*/ 119593 w 3650999"/>
              <a:gd name="connsiteY16" fmla="*/ 2386490 h 2461356"/>
              <a:gd name="connsiteX17" fmla="*/ 76731 w 3650999"/>
              <a:gd name="connsiteY17" fmla="*/ 2415065 h 2461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650999" h="2461356">
                <a:moveTo>
                  <a:pt x="76731" y="2415065"/>
                </a:moveTo>
                <a:cubicBezTo>
                  <a:pt x="126737" y="2326959"/>
                  <a:pt x="431537" y="2034065"/>
                  <a:pt x="419631" y="1857853"/>
                </a:cubicBezTo>
                <a:cubicBezTo>
                  <a:pt x="407725" y="1681641"/>
                  <a:pt x="-54238" y="1574484"/>
                  <a:pt x="5293" y="1357790"/>
                </a:cubicBezTo>
                <a:cubicBezTo>
                  <a:pt x="64824" y="1141096"/>
                  <a:pt x="524406" y="700565"/>
                  <a:pt x="776818" y="557690"/>
                </a:cubicBezTo>
                <a:cubicBezTo>
                  <a:pt x="1029230" y="414815"/>
                  <a:pt x="1305456" y="593409"/>
                  <a:pt x="1519768" y="500540"/>
                </a:cubicBezTo>
                <a:cubicBezTo>
                  <a:pt x="1734080" y="407671"/>
                  <a:pt x="1893624" y="-16191"/>
                  <a:pt x="2062693" y="478"/>
                </a:cubicBezTo>
                <a:cubicBezTo>
                  <a:pt x="2231762" y="17147"/>
                  <a:pt x="2369875" y="481491"/>
                  <a:pt x="2534181" y="600553"/>
                </a:cubicBezTo>
                <a:cubicBezTo>
                  <a:pt x="2698487" y="719615"/>
                  <a:pt x="2927087" y="614840"/>
                  <a:pt x="3048531" y="714853"/>
                </a:cubicBezTo>
                <a:cubicBezTo>
                  <a:pt x="3169975" y="814865"/>
                  <a:pt x="3165212" y="1036322"/>
                  <a:pt x="3262843" y="1200628"/>
                </a:cubicBezTo>
                <a:cubicBezTo>
                  <a:pt x="3360474" y="1364934"/>
                  <a:pt x="3579549" y="1510190"/>
                  <a:pt x="3634318" y="1700690"/>
                </a:cubicBezTo>
                <a:cubicBezTo>
                  <a:pt x="3689087" y="1891190"/>
                  <a:pt x="3591456" y="2343628"/>
                  <a:pt x="3591456" y="2343628"/>
                </a:cubicBezTo>
                <a:lnTo>
                  <a:pt x="3591456" y="2343628"/>
                </a:lnTo>
                <a:cubicBezTo>
                  <a:pt x="3408100" y="2357916"/>
                  <a:pt x="2867555" y="2410303"/>
                  <a:pt x="2491318" y="2429353"/>
                </a:cubicBezTo>
                <a:cubicBezTo>
                  <a:pt x="2115081" y="2448403"/>
                  <a:pt x="1726937" y="2469834"/>
                  <a:pt x="1334031" y="2457928"/>
                </a:cubicBezTo>
                <a:cubicBezTo>
                  <a:pt x="941125" y="2446022"/>
                  <a:pt x="133881" y="2357915"/>
                  <a:pt x="133881" y="2357915"/>
                </a:cubicBezTo>
                <a:lnTo>
                  <a:pt x="133881" y="2357915"/>
                </a:lnTo>
                <a:cubicBezTo>
                  <a:pt x="131500" y="2362677"/>
                  <a:pt x="121974" y="2374584"/>
                  <a:pt x="119593" y="2386490"/>
                </a:cubicBezTo>
                <a:cubicBezTo>
                  <a:pt x="117212" y="2398396"/>
                  <a:pt x="26725" y="2503171"/>
                  <a:pt x="76731" y="2415065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-23785" y="6500802"/>
            <a:ext cx="12163402" cy="5650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CA" sz="1200" dirty="0" smtClean="0"/>
              <a:t>Adapted from: Janine’s Music Room </a:t>
            </a:r>
            <a:r>
              <a:rPr lang="en-CA" sz="1200" dirty="0"/>
              <a:t>(</a:t>
            </a:r>
            <a:r>
              <a:rPr lang="en-CA" sz="1200" dirty="0" smtClean="0"/>
              <a:t>October 19, 2014).</a:t>
            </a:r>
            <a:r>
              <a:rPr lang="en-CA" sz="1200" dirty="0" smtClean="0"/>
              <a:t>.</a:t>
            </a:r>
            <a:r>
              <a:rPr lang="en-CA" sz="1200" i="1" dirty="0" smtClean="0"/>
              <a:t> The Rest of  the Iceberg</a:t>
            </a:r>
            <a:r>
              <a:rPr lang="en-CA" sz="1200" dirty="0" smtClean="0"/>
              <a:t> [Blog post]. Retrieved August 14, 2020 from: </a:t>
            </a:r>
            <a:r>
              <a:rPr lang="en-CA" sz="1200" dirty="0" smtClean="0">
                <a:hlinkClick r:id="rId2"/>
              </a:rPr>
              <a:t>https://www.janinesmusicroom.com/the-rest-of-the-iceberg.html</a:t>
            </a:r>
            <a:r>
              <a:rPr lang="en-CA" sz="1200" dirty="0" smtClean="0"/>
              <a:t> and </a:t>
            </a:r>
            <a:r>
              <a:rPr lang="en-CA" sz="1200" dirty="0"/>
              <a:t>McShane, S., Steen, S., &amp; </a:t>
            </a:r>
            <a:r>
              <a:rPr lang="en-CA" sz="1200" dirty="0" err="1"/>
              <a:t>Tasa</a:t>
            </a:r>
            <a:r>
              <a:rPr lang="en-CA" sz="1200" dirty="0"/>
              <a:t>, K. (2018). </a:t>
            </a:r>
            <a:r>
              <a:rPr lang="en-CA" sz="1200" i="1" dirty="0"/>
              <a:t>Canadian Organizational Behaviour</a:t>
            </a:r>
            <a:r>
              <a:rPr lang="en-CA" sz="1200" dirty="0"/>
              <a:t> (10</a:t>
            </a:r>
            <a:r>
              <a:rPr lang="en-CA" sz="1200" baseline="30000" dirty="0"/>
              <a:t>th</a:t>
            </a:r>
            <a:r>
              <a:rPr lang="en-CA" sz="1200" dirty="0"/>
              <a:t> ed.). Canada: McGraw-Hill Ryerson.</a:t>
            </a: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4430655" y="2158814"/>
            <a:ext cx="2917371" cy="5650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2200" b="1" dirty="0" smtClean="0"/>
              <a:t>Easy to See</a:t>
            </a:r>
            <a:endParaRPr lang="en-CA" sz="2200" b="1" dirty="0"/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4430654" y="3870024"/>
            <a:ext cx="2917371" cy="5650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2200" b="1" dirty="0" smtClean="0"/>
              <a:t>Difficult to See</a:t>
            </a:r>
            <a:endParaRPr lang="en-CA" sz="2200" b="1" dirty="0"/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1325490" y="4593920"/>
            <a:ext cx="2917371" cy="56501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2200" b="1" dirty="0" smtClean="0">
                <a:solidFill>
                  <a:srgbClr val="002060"/>
                </a:solidFill>
              </a:rPr>
              <a:t>Shared Values, Assumptions &amp; Beliefs of People in a Society</a:t>
            </a:r>
            <a:endParaRPr lang="en-CA" sz="2200" b="1" dirty="0">
              <a:solidFill>
                <a:srgbClr val="002060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7864421" y="4574864"/>
            <a:ext cx="2917371" cy="56501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2200" b="1" dirty="0" smtClean="0">
                <a:solidFill>
                  <a:srgbClr val="002060"/>
                </a:solidFill>
              </a:rPr>
              <a:t>Shared Values, Assumptions &amp; Beliefs of People in an Organization</a:t>
            </a:r>
            <a:endParaRPr lang="en-CA" sz="2200" b="1" dirty="0">
              <a:solidFill>
                <a:srgbClr val="002060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918272" y="1930286"/>
            <a:ext cx="3374166" cy="565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600" b="1" dirty="0" smtClean="0">
                <a:solidFill>
                  <a:srgbClr val="002060"/>
                </a:solidFill>
              </a:rPr>
              <a:t>Language, Ceremony and Physical Representation of People in a Society</a:t>
            </a:r>
            <a:endParaRPr lang="en-CA" sz="1600" b="1" dirty="0">
              <a:solidFill>
                <a:srgbClr val="002060"/>
              </a:solidFill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7542449" y="2018072"/>
            <a:ext cx="3441425" cy="6092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600" b="1" dirty="0" smtClean="0">
                <a:solidFill>
                  <a:srgbClr val="002060"/>
                </a:solidFill>
              </a:rPr>
              <a:t>Language, Ceremony and Physical Representation of the Organization as an Entity (“Artifacts”)</a:t>
            </a:r>
            <a:endParaRPr lang="en-CA" sz="1600" b="1" dirty="0">
              <a:solidFill>
                <a:srgbClr val="002060"/>
              </a:solidFill>
            </a:endParaRPr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7542449" y="1633342"/>
            <a:ext cx="1631076" cy="29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200" dirty="0" smtClean="0"/>
              <a:t>Vision statement</a:t>
            </a:r>
            <a:endParaRPr lang="en-CA" sz="1200" dirty="0"/>
          </a:p>
        </p:txBody>
      </p:sp>
      <p:sp>
        <p:nvSpPr>
          <p:cNvPr id="19" name="Subtitle 2"/>
          <p:cNvSpPr txBox="1">
            <a:spLocks/>
          </p:cNvSpPr>
          <p:nvPr/>
        </p:nvSpPr>
        <p:spPr>
          <a:xfrm>
            <a:off x="9001135" y="1742424"/>
            <a:ext cx="1631076" cy="29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200" dirty="0" smtClean="0"/>
              <a:t>Office space</a:t>
            </a:r>
            <a:endParaRPr lang="en-CA" sz="1200" dirty="0"/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8507568" y="1309515"/>
            <a:ext cx="1631076" cy="29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200" dirty="0" smtClean="0"/>
              <a:t>Branding</a:t>
            </a:r>
            <a:endParaRPr lang="en-CA" sz="1200" dirty="0"/>
          </a:p>
        </p:txBody>
      </p:sp>
      <p:sp>
        <p:nvSpPr>
          <p:cNvPr id="21" name="Subtitle 2"/>
          <p:cNvSpPr txBox="1">
            <a:spLocks/>
          </p:cNvSpPr>
          <p:nvPr/>
        </p:nvSpPr>
        <p:spPr>
          <a:xfrm>
            <a:off x="2001983" y="1319035"/>
            <a:ext cx="1631076" cy="29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200" dirty="0" smtClean="0"/>
              <a:t>Visual Art</a:t>
            </a:r>
            <a:endParaRPr lang="en-CA" sz="1200" dirty="0"/>
          </a:p>
        </p:txBody>
      </p:sp>
      <p:sp>
        <p:nvSpPr>
          <p:cNvPr id="22" name="Subtitle 2"/>
          <p:cNvSpPr txBox="1">
            <a:spLocks/>
          </p:cNvSpPr>
          <p:nvPr/>
        </p:nvSpPr>
        <p:spPr>
          <a:xfrm>
            <a:off x="2540149" y="1671461"/>
            <a:ext cx="1631076" cy="29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200" dirty="0" smtClean="0"/>
              <a:t>Food</a:t>
            </a:r>
            <a:endParaRPr lang="en-CA" sz="1200" dirty="0"/>
          </a:p>
        </p:txBody>
      </p:sp>
      <p:sp>
        <p:nvSpPr>
          <p:cNvPr id="23" name="Subtitle 2"/>
          <p:cNvSpPr txBox="1">
            <a:spLocks/>
          </p:cNvSpPr>
          <p:nvPr/>
        </p:nvSpPr>
        <p:spPr>
          <a:xfrm>
            <a:off x="1165784" y="1585837"/>
            <a:ext cx="1631076" cy="29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200" dirty="0" smtClean="0"/>
              <a:t>Folklore &amp; Customs</a:t>
            </a:r>
            <a:endParaRPr lang="en-CA" sz="1200" dirty="0"/>
          </a:p>
        </p:txBody>
      </p:sp>
      <p:sp>
        <p:nvSpPr>
          <p:cNvPr id="24" name="Subtitle 2"/>
          <p:cNvSpPr txBox="1">
            <a:spLocks/>
          </p:cNvSpPr>
          <p:nvPr/>
        </p:nvSpPr>
        <p:spPr>
          <a:xfrm>
            <a:off x="1009507" y="2538093"/>
            <a:ext cx="1631076" cy="29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200" dirty="0" smtClean="0"/>
              <a:t>Holidays</a:t>
            </a:r>
            <a:endParaRPr lang="en-CA" sz="1200" dirty="0"/>
          </a:p>
        </p:txBody>
      </p:sp>
      <p:sp>
        <p:nvSpPr>
          <p:cNvPr id="25" name="Subtitle 2"/>
          <p:cNvSpPr txBox="1">
            <a:spLocks/>
          </p:cNvSpPr>
          <p:nvPr/>
        </p:nvSpPr>
        <p:spPr>
          <a:xfrm>
            <a:off x="2630641" y="2547759"/>
            <a:ext cx="1631076" cy="29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200" dirty="0" smtClean="0"/>
              <a:t>Music</a:t>
            </a:r>
            <a:endParaRPr lang="en-CA" sz="1200" dirty="0"/>
          </a:p>
        </p:txBody>
      </p:sp>
      <p:sp>
        <p:nvSpPr>
          <p:cNvPr id="26" name="Subtitle 2"/>
          <p:cNvSpPr txBox="1">
            <a:spLocks/>
          </p:cNvSpPr>
          <p:nvPr/>
        </p:nvSpPr>
        <p:spPr>
          <a:xfrm>
            <a:off x="1790563" y="2804796"/>
            <a:ext cx="1631076" cy="29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200" dirty="0" smtClean="0"/>
              <a:t>Dress</a:t>
            </a:r>
            <a:endParaRPr lang="en-CA" sz="1200" dirty="0"/>
          </a:p>
        </p:txBody>
      </p:sp>
      <p:sp>
        <p:nvSpPr>
          <p:cNvPr id="27" name="Subtitle 2"/>
          <p:cNvSpPr txBox="1">
            <a:spLocks/>
          </p:cNvSpPr>
          <p:nvPr/>
        </p:nvSpPr>
        <p:spPr>
          <a:xfrm>
            <a:off x="590398" y="3433448"/>
            <a:ext cx="1631076" cy="29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200" dirty="0" smtClean="0"/>
              <a:t>Family Values &amp; Roles</a:t>
            </a:r>
            <a:endParaRPr lang="en-CA" sz="1200" dirty="0"/>
          </a:p>
        </p:txBody>
      </p:sp>
      <p:sp>
        <p:nvSpPr>
          <p:cNvPr id="28" name="Subtitle 2"/>
          <p:cNvSpPr txBox="1">
            <a:spLocks/>
          </p:cNvSpPr>
          <p:nvPr/>
        </p:nvSpPr>
        <p:spPr>
          <a:xfrm>
            <a:off x="1742928" y="3828737"/>
            <a:ext cx="1631076" cy="29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200" dirty="0" smtClean="0"/>
              <a:t>Relation to Authority</a:t>
            </a:r>
            <a:endParaRPr lang="en-CA" sz="1200" dirty="0"/>
          </a:p>
        </p:txBody>
      </p:sp>
      <p:sp>
        <p:nvSpPr>
          <p:cNvPr id="29" name="Subtitle 2"/>
          <p:cNvSpPr txBox="1">
            <a:spLocks/>
          </p:cNvSpPr>
          <p:nvPr/>
        </p:nvSpPr>
        <p:spPr>
          <a:xfrm>
            <a:off x="2295386" y="3366767"/>
            <a:ext cx="1631076" cy="475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200" dirty="0" smtClean="0"/>
              <a:t>Concepts of Justice &amp; Democracy</a:t>
            </a:r>
            <a:endParaRPr lang="en-CA" sz="1200" dirty="0"/>
          </a:p>
        </p:txBody>
      </p:sp>
      <p:sp>
        <p:nvSpPr>
          <p:cNvPr id="30" name="Subtitle 2"/>
          <p:cNvSpPr txBox="1">
            <a:spLocks/>
          </p:cNvSpPr>
          <p:nvPr/>
        </p:nvSpPr>
        <p:spPr>
          <a:xfrm>
            <a:off x="976172" y="4176394"/>
            <a:ext cx="1631076" cy="475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200" dirty="0" smtClean="0"/>
              <a:t>Attitude towards the Environment</a:t>
            </a:r>
            <a:endParaRPr lang="en-CA" sz="1200" dirty="0"/>
          </a:p>
        </p:txBody>
      </p:sp>
      <p:sp>
        <p:nvSpPr>
          <p:cNvPr id="31" name="Subtitle 2"/>
          <p:cNvSpPr txBox="1">
            <a:spLocks/>
          </p:cNvSpPr>
          <p:nvPr/>
        </p:nvSpPr>
        <p:spPr>
          <a:xfrm>
            <a:off x="2666859" y="4195448"/>
            <a:ext cx="1631076" cy="29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200" dirty="0" smtClean="0"/>
              <a:t>Work Ethic</a:t>
            </a:r>
            <a:endParaRPr lang="en-CA" sz="1200" dirty="0"/>
          </a:p>
        </p:txBody>
      </p:sp>
      <p:sp>
        <p:nvSpPr>
          <p:cNvPr id="32" name="Subtitle 2"/>
          <p:cNvSpPr txBox="1">
            <a:spLocks/>
          </p:cNvSpPr>
          <p:nvPr/>
        </p:nvSpPr>
        <p:spPr>
          <a:xfrm>
            <a:off x="2819259" y="5262253"/>
            <a:ext cx="1631076" cy="29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200" dirty="0" smtClean="0"/>
              <a:t>Personal Space</a:t>
            </a:r>
            <a:endParaRPr lang="en-CA" sz="1200" dirty="0"/>
          </a:p>
        </p:txBody>
      </p:sp>
      <p:sp>
        <p:nvSpPr>
          <p:cNvPr id="33" name="Subtitle 2"/>
          <p:cNvSpPr txBox="1">
            <a:spLocks/>
          </p:cNvSpPr>
          <p:nvPr/>
        </p:nvSpPr>
        <p:spPr>
          <a:xfrm>
            <a:off x="808337" y="5216275"/>
            <a:ext cx="1631076" cy="29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200" dirty="0" smtClean="0"/>
              <a:t>Childrearing Practices</a:t>
            </a:r>
            <a:endParaRPr lang="en-CA" sz="1200" dirty="0"/>
          </a:p>
        </p:txBody>
      </p:sp>
      <p:sp>
        <p:nvSpPr>
          <p:cNvPr id="34" name="Subtitle 2"/>
          <p:cNvSpPr txBox="1">
            <a:spLocks/>
          </p:cNvSpPr>
          <p:nvPr/>
        </p:nvSpPr>
        <p:spPr>
          <a:xfrm>
            <a:off x="1495276" y="5624202"/>
            <a:ext cx="1776561" cy="4719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200" dirty="0" smtClean="0"/>
              <a:t>Approaches to Health &amp; Wellbeing</a:t>
            </a:r>
            <a:endParaRPr lang="en-CA" sz="1200" dirty="0"/>
          </a:p>
        </p:txBody>
      </p:sp>
      <p:sp>
        <p:nvSpPr>
          <p:cNvPr id="35" name="Subtitle 2"/>
          <p:cNvSpPr txBox="1">
            <a:spLocks/>
          </p:cNvSpPr>
          <p:nvPr/>
        </p:nvSpPr>
        <p:spPr>
          <a:xfrm>
            <a:off x="3347888" y="5790893"/>
            <a:ext cx="1776561" cy="4719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200" dirty="0" smtClean="0"/>
              <a:t>Collective </a:t>
            </a:r>
            <a:r>
              <a:rPr lang="en-CA" sz="1200" dirty="0" err="1" smtClean="0"/>
              <a:t>v.s</a:t>
            </a:r>
            <a:r>
              <a:rPr lang="en-CA" sz="1200" dirty="0" smtClean="0"/>
              <a:t>. Individualistic </a:t>
            </a:r>
            <a:endParaRPr lang="en-CA" sz="1200" dirty="0"/>
          </a:p>
        </p:txBody>
      </p:sp>
      <p:sp>
        <p:nvSpPr>
          <p:cNvPr id="36" name="Subtitle 2"/>
          <p:cNvSpPr txBox="1">
            <a:spLocks/>
          </p:cNvSpPr>
          <p:nvPr/>
        </p:nvSpPr>
        <p:spPr>
          <a:xfrm>
            <a:off x="128430" y="5943293"/>
            <a:ext cx="1776561" cy="4719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200" dirty="0" smtClean="0"/>
              <a:t>Aesthetics</a:t>
            </a:r>
            <a:endParaRPr lang="en-CA" sz="1200" dirty="0"/>
          </a:p>
        </p:txBody>
      </p:sp>
      <p:sp>
        <p:nvSpPr>
          <p:cNvPr id="37" name="Subtitle 2"/>
          <p:cNvSpPr txBox="1">
            <a:spLocks/>
          </p:cNvSpPr>
          <p:nvPr/>
        </p:nvSpPr>
        <p:spPr>
          <a:xfrm>
            <a:off x="7680561" y="2828739"/>
            <a:ext cx="1631076" cy="29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200" dirty="0" smtClean="0"/>
              <a:t>Strategy</a:t>
            </a:r>
            <a:endParaRPr lang="en-CA" sz="1200" dirty="0"/>
          </a:p>
        </p:txBody>
      </p:sp>
      <p:sp>
        <p:nvSpPr>
          <p:cNvPr id="38" name="Subtitle 2"/>
          <p:cNvSpPr txBox="1">
            <a:spLocks/>
          </p:cNvSpPr>
          <p:nvPr/>
        </p:nvSpPr>
        <p:spPr>
          <a:xfrm>
            <a:off x="8575916" y="2981139"/>
            <a:ext cx="1631076" cy="29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200" dirty="0" smtClean="0"/>
              <a:t>Procedures</a:t>
            </a:r>
            <a:endParaRPr lang="en-CA" sz="1200" dirty="0"/>
          </a:p>
        </p:txBody>
      </p:sp>
      <p:sp>
        <p:nvSpPr>
          <p:cNvPr id="39" name="Subtitle 2"/>
          <p:cNvSpPr txBox="1">
            <a:spLocks/>
          </p:cNvSpPr>
          <p:nvPr/>
        </p:nvSpPr>
        <p:spPr>
          <a:xfrm>
            <a:off x="9242674" y="2747771"/>
            <a:ext cx="1631076" cy="29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200" dirty="0" smtClean="0"/>
              <a:t>Awards</a:t>
            </a:r>
            <a:endParaRPr lang="en-CA" sz="1200" dirty="0"/>
          </a:p>
        </p:txBody>
      </p:sp>
      <p:sp>
        <p:nvSpPr>
          <p:cNvPr id="40" name="Subtitle 2"/>
          <p:cNvSpPr txBox="1">
            <a:spLocks/>
          </p:cNvSpPr>
          <p:nvPr/>
        </p:nvSpPr>
        <p:spPr>
          <a:xfrm>
            <a:off x="9001135" y="3529593"/>
            <a:ext cx="1631076" cy="29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200" dirty="0" smtClean="0"/>
              <a:t>Team Norms</a:t>
            </a:r>
            <a:endParaRPr lang="en-CA" sz="1200" dirty="0"/>
          </a:p>
        </p:txBody>
      </p:sp>
      <p:sp>
        <p:nvSpPr>
          <p:cNvPr id="41" name="Subtitle 2"/>
          <p:cNvSpPr txBox="1">
            <a:spLocks/>
          </p:cNvSpPr>
          <p:nvPr/>
        </p:nvSpPr>
        <p:spPr>
          <a:xfrm>
            <a:off x="7395524" y="3682227"/>
            <a:ext cx="1631076" cy="29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200" dirty="0" smtClean="0"/>
              <a:t>Leadership Approach</a:t>
            </a:r>
            <a:endParaRPr lang="en-CA" sz="1200" dirty="0"/>
          </a:p>
        </p:txBody>
      </p:sp>
      <p:sp>
        <p:nvSpPr>
          <p:cNvPr id="42" name="Subtitle 2"/>
          <p:cNvSpPr txBox="1">
            <a:spLocks/>
          </p:cNvSpPr>
          <p:nvPr/>
        </p:nvSpPr>
        <p:spPr>
          <a:xfrm>
            <a:off x="8363980" y="3248256"/>
            <a:ext cx="1659650" cy="350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200" dirty="0" smtClean="0"/>
              <a:t>Socialization Constructs</a:t>
            </a:r>
            <a:endParaRPr lang="en-CA" sz="1200" dirty="0"/>
          </a:p>
        </p:txBody>
      </p:sp>
      <p:sp>
        <p:nvSpPr>
          <p:cNvPr id="43" name="Subtitle 2"/>
          <p:cNvSpPr txBox="1">
            <a:spLocks/>
          </p:cNvSpPr>
          <p:nvPr/>
        </p:nvSpPr>
        <p:spPr>
          <a:xfrm>
            <a:off x="9001135" y="3972302"/>
            <a:ext cx="1659650" cy="3506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200" dirty="0" smtClean="0"/>
              <a:t>Internal Communication</a:t>
            </a:r>
            <a:endParaRPr lang="en-CA" sz="1200" dirty="0"/>
          </a:p>
        </p:txBody>
      </p:sp>
      <p:sp>
        <p:nvSpPr>
          <p:cNvPr id="44" name="Subtitle 2"/>
          <p:cNvSpPr txBox="1">
            <a:spLocks/>
          </p:cNvSpPr>
          <p:nvPr/>
        </p:nvSpPr>
        <p:spPr>
          <a:xfrm>
            <a:off x="10461075" y="1230155"/>
            <a:ext cx="1758404" cy="862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800" b="1" dirty="0" smtClean="0"/>
              <a:t>The way we say we get things done</a:t>
            </a:r>
            <a:endParaRPr lang="en-CA" sz="1800" b="1" dirty="0"/>
          </a:p>
        </p:txBody>
      </p:sp>
      <p:sp>
        <p:nvSpPr>
          <p:cNvPr id="45" name="Subtitle 2"/>
          <p:cNvSpPr txBox="1">
            <a:spLocks/>
          </p:cNvSpPr>
          <p:nvPr/>
        </p:nvSpPr>
        <p:spPr>
          <a:xfrm>
            <a:off x="10499171" y="3568549"/>
            <a:ext cx="1758404" cy="862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800" b="1" dirty="0" smtClean="0"/>
              <a:t>The way we really get things done</a:t>
            </a:r>
            <a:endParaRPr lang="en-CA" sz="1800" b="1" dirty="0"/>
          </a:p>
        </p:txBody>
      </p:sp>
      <p:sp>
        <p:nvSpPr>
          <p:cNvPr id="46" name="Subtitle 2"/>
          <p:cNvSpPr txBox="1">
            <a:spLocks/>
          </p:cNvSpPr>
          <p:nvPr/>
        </p:nvSpPr>
        <p:spPr>
          <a:xfrm>
            <a:off x="83574" y="753891"/>
            <a:ext cx="1451689" cy="862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800" b="1" dirty="0" smtClean="0"/>
              <a:t>How other societies think of us</a:t>
            </a:r>
            <a:endParaRPr lang="en-CA" sz="1800" b="1" dirty="0"/>
          </a:p>
        </p:txBody>
      </p:sp>
      <p:sp>
        <p:nvSpPr>
          <p:cNvPr id="47" name="Subtitle 2"/>
          <p:cNvSpPr txBox="1">
            <a:spLocks/>
          </p:cNvSpPr>
          <p:nvPr/>
        </p:nvSpPr>
        <p:spPr>
          <a:xfrm>
            <a:off x="-112825" y="3750119"/>
            <a:ext cx="1159453" cy="862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800" b="1" dirty="0" smtClean="0"/>
              <a:t>How we think of our society</a:t>
            </a:r>
            <a:endParaRPr lang="en-CA" sz="1800" b="1" dirty="0"/>
          </a:p>
        </p:txBody>
      </p:sp>
      <p:sp>
        <p:nvSpPr>
          <p:cNvPr id="48" name="Subtitle 2"/>
          <p:cNvSpPr txBox="1">
            <a:spLocks/>
          </p:cNvSpPr>
          <p:nvPr/>
        </p:nvSpPr>
        <p:spPr>
          <a:xfrm>
            <a:off x="7667638" y="4253497"/>
            <a:ext cx="1659650" cy="350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200" dirty="0" smtClean="0"/>
              <a:t>Adaptability</a:t>
            </a:r>
            <a:endParaRPr lang="en-CA" sz="1200" dirty="0"/>
          </a:p>
        </p:txBody>
      </p:sp>
      <p:sp>
        <p:nvSpPr>
          <p:cNvPr id="49" name="Subtitle 2"/>
          <p:cNvSpPr txBox="1">
            <a:spLocks/>
          </p:cNvSpPr>
          <p:nvPr/>
        </p:nvSpPr>
        <p:spPr>
          <a:xfrm>
            <a:off x="7290051" y="5101245"/>
            <a:ext cx="1883473" cy="448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200" dirty="0" smtClean="0"/>
              <a:t>Perceptions &amp; Mental Models</a:t>
            </a:r>
            <a:endParaRPr lang="en-CA" sz="1200" dirty="0"/>
          </a:p>
        </p:txBody>
      </p:sp>
      <p:sp>
        <p:nvSpPr>
          <p:cNvPr id="50" name="Subtitle 2"/>
          <p:cNvSpPr txBox="1">
            <a:spLocks/>
          </p:cNvSpPr>
          <p:nvPr/>
        </p:nvSpPr>
        <p:spPr>
          <a:xfrm>
            <a:off x="9256971" y="5267933"/>
            <a:ext cx="1883473" cy="448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200" dirty="0" smtClean="0"/>
              <a:t>Unwritten “rules”</a:t>
            </a:r>
            <a:endParaRPr lang="en-CA" sz="1200" dirty="0"/>
          </a:p>
        </p:txBody>
      </p:sp>
      <p:sp>
        <p:nvSpPr>
          <p:cNvPr id="51" name="Subtitle 2"/>
          <p:cNvSpPr txBox="1">
            <a:spLocks/>
          </p:cNvSpPr>
          <p:nvPr/>
        </p:nvSpPr>
        <p:spPr>
          <a:xfrm>
            <a:off x="6999535" y="5810864"/>
            <a:ext cx="1883473" cy="448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200" dirty="0" smtClean="0"/>
              <a:t>Trust</a:t>
            </a:r>
            <a:endParaRPr lang="en-CA" sz="1200" dirty="0"/>
          </a:p>
        </p:txBody>
      </p:sp>
      <p:sp>
        <p:nvSpPr>
          <p:cNvPr id="52" name="Subtitle 2"/>
          <p:cNvSpPr txBox="1">
            <a:spLocks/>
          </p:cNvSpPr>
          <p:nvPr/>
        </p:nvSpPr>
        <p:spPr>
          <a:xfrm>
            <a:off x="8242257" y="5645045"/>
            <a:ext cx="1883473" cy="448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200" dirty="0" smtClean="0"/>
              <a:t>Empowerment</a:t>
            </a:r>
            <a:endParaRPr lang="en-CA" sz="1200" dirty="0"/>
          </a:p>
        </p:txBody>
      </p:sp>
      <p:sp>
        <p:nvSpPr>
          <p:cNvPr id="53" name="Subtitle 2"/>
          <p:cNvSpPr txBox="1">
            <a:spLocks/>
          </p:cNvSpPr>
          <p:nvPr/>
        </p:nvSpPr>
        <p:spPr>
          <a:xfrm>
            <a:off x="9719048" y="5869304"/>
            <a:ext cx="1883473" cy="448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200" dirty="0" smtClean="0"/>
              <a:t>Creativity</a:t>
            </a:r>
            <a:endParaRPr lang="en-CA" sz="1200" dirty="0"/>
          </a:p>
        </p:txBody>
      </p:sp>
      <p:sp>
        <p:nvSpPr>
          <p:cNvPr id="54" name="Subtitle 2"/>
          <p:cNvSpPr txBox="1">
            <a:spLocks/>
          </p:cNvSpPr>
          <p:nvPr/>
        </p:nvSpPr>
        <p:spPr>
          <a:xfrm>
            <a:off x="9327288" y="4278830"/>
            <a:ext cx="1883473" cy="448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200" dirty="0" smtClean="0"/>
              <a:t>Ethics</a:t>
            </a:r>
            <a:endParaRPr lang="en-CA" sz="1200" dirty="0"/>
          </a:p>
        </p:txBody>
      </p:sp>
    </p:spTree>
    <p:extLst>
      <p:ext uri="{BB962C8B-B14F-4D97-AF65-F5344CB8AC3E}">
        <p14:creationId xmlns:p14="http://schemas.microsoft.com/office/powerpoint/2010/main" val="3406270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2683FEEFB8AA40BAE948B2DE9718AB" ma:contentTypeVersion="9" ma:contentTypeDescription="Create a new document." ma:contentTypeScope="" ma:versionID="e4682df6a20950f4509940dfa75804e1">
  <xsd:schema xmlns:xsd="http://www.w3.org/2001/XMLSchema" xmlns:xs="http://www.w3.org/2001/XMLSchema" xmlns:p="http://schemas.microsoft.com/office/2006/metadata/properties" xmlns:ns3="347e42ed-6166-4d33-a7d0-f6cb22ea5c97" targetNamespace="http://schemas.microsoft.com/office/2006/metadata/properties" ma:root="true" ma:fieldsID="dd8aa58d8f845ed32699e2dc475394ec" ns3:_="">
    <xsd:import namespace="347e42ed-6166-4d33-a7d0-f6cb22ea5c9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7e42ed-6166-4d33-a7d0-f6cb22ea5c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D945B85-2B39-4F3A-AFBB-6613508347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7e42ed-6166-4d33-a7d0-f6cb22ea5c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BC623E-1752-4EAE-997B-197132C19DB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6B878E-4553-4E15-BCF2-C7A3CA1DC36B}">
  <ds:schemaRefs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elements/1.1/"/>
    <ds:schemaRef ds:uri="347e42ed-6166-4d33-a7d0-f6cb22ea5c97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219</Words>
  <Application>Microsoft Office PowerPoint</Application>
  <PresentationFormat>Widescreen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Shannon Weber</dc:creator>
  <cp:lastModifiedBy>Shannon Weber</cp:lastModifiedBy>
  <cp:revision>9</cp:revision>
  <dcterms:created xsi:type="dcterms:W3CDTF">2020-08-21T13:37:45Z</dcterms:created>
  <dcterms:modified xsi:type="dcterms:W3CDTF">2020-08-21T14:47:11Z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0x010100F32683FEEFB8AA40BAE948B2DE9718AB</vt:lpwstr>
  </property>
</Properties>
</file>