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2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DCFB061-4267-4D9F-8017-6F550D3068DF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0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0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D1C6-60D0-4CD1-8F31-F912522EB041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0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0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8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9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3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88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9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E4C8-2960-4ADD-862C-4D9643CB15AC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47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EA15-09CD-4275-A8E0-385C965F48B0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8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8082C-0922-4249-A612-B415F5231620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446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hyperlink" Target="https://www.pexels.com/@olly?utm_content=attributionCopyText&amp;utm_medium=referral&amp;utm_source=pexels" TargetMode="External"/><Relationship Id="rId7" Type="http://schemas.openxmlformats.org/officeDocument/2006/relationships/hyperlink" Target="https://www.pexels.com/photo/photo-of-person-s-hand-with-paint-colors-3893650/?utm_content=attributionCopyText&amp;utm_medium=referral&amp;utm_source=pexel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exels.com/@rahulp9800?utm_content=attributionCopyText&amp;utm_medium=referral&amp;utm_source=pexels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pexels.com/photo/young-annoyed-female-freelancer-using-laptop-at-home-3808008/?utm_content=attributionCopyText&amp;utm_medium=referral&amp;utm_source=pexe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hoto Of Person's Hand With Paint Colors">
            <a:extLst>
              <a:ext uri="{FF2B5EF4-FFF2-40B4-BE49-F238E27FC236}">
                <a16:creationId xmlns:a16="http://schemas.microsoft.com/office/drawing/2014/main" id="{2258F63D-1449-48DC-8CC1-F674367DC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132" y="372250"/>
            <a:ext cx="1752592" cy="360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Photo Of Person's Hand With Paint Colors">
            <a:extLst>
              <a:ext uri="{FF2B5EF4-FFF2-40B4-BE49-F238E27FC236}">
                <a16:creationId xmlns:a16="http://schemas.microsoft.com/office/drawing/2014/main" id="{4866CDF4-14E2-451C-B701-AC47B6581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98283" y="353200"/>
            <a:ext cx="1752592" cy="360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12DCE2-48A6-4305-B0D6-D1DB27EDE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26" y="-374077"/>
            <a:ext cx="3914776" cy="2658269"/>
          </a:xfrm>
        </p:spPr>
        <p:txBody>
          <a:bodyPr anchor="b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1600" b="0" i="0" dirty="0">
                <a:effectLst/>
                <a:latin typeface="Playfair Display"/>
              </a:rPr>
              <a:t>“Despite putting</a:t>
            </a:r>
            <a:r>
              <a:rPr lang="en-US" sz="1900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Playfair Display"/>
              </a:rPr>
              <a:t> considerable effort </a:t>
            </a:r>
            <a:r>
              <a:rPr lang="en-US" sz="1600" b="0" i="0" dirty="0">
                <a:effectLst/>
                <a:latin typeface="Playfair Display"/>
              </a:rPr>
              <a:t>into creating content and assessment, the students were not retaining the material, and at the end of the semester had a very </a:t>
            </a:r>
            <a:r>
              <a:rPr lang="en-US" sz="1800" b="0" i="0" dirty="0">
                <a:solidFill>
                  <a:schemeClr val="accent2"/>
                </a:solidFill>
                <a:effectLst/>
                <a:latin typeface="Playfair Display"/>
              </a:rPr>
              <a:t>poor grasp</a:t>
            </a:r>
            <a:r>
              <a:rPr lang="en-US" sz="1600" b="0" i="0" dirty="0">
                <a:effectLst/>
                <a:latin typeface="Playfair Display"/>
              </a:rPr>
              <a:t> of fundamental concepts that were </a:t>
            </a:r>
            <a:r>
              <a:rPr lang="en-US" sz="2200" b="0" i="0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Playfair Display"/>
              </a:rPr>
              <a:t>critical to advancement</a:t>
            </a:r>
            <a:r>
              <a:rPr lang="en-US" sz="2200" b="0" i="0" dirty="0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Playfair Display"/>
              </a:rPr>
              <a:t> </a:t>
            </a:r>
            <a:r>
              <a:rPr lang="en-US" sz="1600" b="0" i="0" dirty="0">
                <a:effectLst/>
                <a:latin typeface="Playfair Display"/>
              </a:rPr>
              <a:t>in their chosen careers.</a:t>
            </a:r>
            <a:r>
              <a:rPr lang="en-US" sz="1600" dirty="0">
                <a:latin typeface="Playfair Display"/>
              </a:rPr>
              <a:t>..”</a:t>
            </a:r>
            <a:endParaRPr lang="en-CA" sz="16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6647AA1-8AE0-4FD8-9FAA-71B35B913C96}"/>
              </a:ext>
            </a:extLst>
          </p:cNvPr>
          <p:cNvCxnSpPr>
            <a:cxnSpLocks/>
          </p:cNvCxnSpPr>
          <p:nvPr/>
        </p:nvCxnSpPr>
        <p:spPr>
          <a:xfrm>
            <a:off x="4257678" y="0"/>
            <a:ext cx="0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5859C3-728E-4CCC-8525-8FD32DDBEEDB}"/>
              </a:ext>
            </a:extLst>
          </p:cNvPr>
          <p:cNvSpPr txBox="1"/>
          <p:nvPr/>
        </p:nvSpPr>
        <p:spPr>
          <a:xfrm>
            <a:off x="1438275" y="4010025"/>
            <a:ext cx="484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dirty="0">
                <a:effectLst/>
                <a:latin typeface="-apple-system"/>
              </a:rPr>
              <a:t>Photo by </a:t>
            </a:r>
            <a:r>
              <a:rPr lang="en-US" sz="1200" b="1" i="0" u="none" strike="noStrike" dirty="0">
                <a:effectLst/>
                <a:latin typeface="-apple-system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Andrea </a:t>
            </a:r>
            <a:r>
              <a:rPr lang="en-US" sz="1200" b="1" i="0" u="none" strike="noStrike" dirty="0" err="1">
                <a:effectLst/>
                <a:latin typeface="-apple-system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Piacquadio</a:t>
            </a:r>
            <a:r>
              <a:rPr lang="en-US" sz="1200" b="0" i="0" dirty="0">
                <a:effectLst/>
                <a:latin typeface="-apple-system"/>
              </a:rPr>
              <a:t> from </a:t>
            </a:r>
            <a:r>
              <a:rPr lang="en-US" sz="1200" b="1" i="0" u="none" strike="noStrike" dirty="0" err="1">
                <a:effectLst/>
                <a:latin typeface="-apple-system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Pexels</a:t>
            </a:r>
            <a:endParaRPr lang="en-US" sz="1200" b="0" i="0" dirty="0">
              <a:effectLst/>
              <a:latin typeface="-apple-system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3A4FE-335B-4FB0-A7A1-759B0DE9D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3074" y="344449"/>
            <a:ext cx="3947859" cy="1172200"/>
          </a:xfrm>
        </p:spPr>
        <p:txBody>
          <a:bodyPr anchor="t">
            <a:noAutofit/>
          </a:bodyPr>
          <a:lstStyle/>
          <a:p>
            <a:pPr>
              <a:lnSpc>
                <a:spcPct val="140000"/>
              </a:lnSpc>
            </a:pPr>
            <a:r>
              <a:rPr lang="en-US" sz="2200" i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layfair Display"/>
              </a:rPr>
              <a:t>“…</a:t>
            </a:r>
            <a:r>
              <a:rPr lang="en-US" sz="1800" i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layfair Display"/>
              </a:rPr>
              <a:t>I needed a new approach, so I </a:t>
            </a:r>
            <a:r>
              <a:rPr lang="en-US" sz="2200" i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w Cen MT Condensed Extra Bold" panose="020B0803020202020204" pitchFamily="34" charset="0"/>
              </a:rPr>
              <a:t>reflected upon the ways that I learnt about concepts with which I was unfamiliar, but </a:t>
            </a:r>
            <a:r>
              <a:rPr lang="en-US" sz="22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w Cen MT Condensed Extra Bold" panose="020B0803020202020204" pitchFamily="34" charset="0"/>
              </a:rPr>
              <a:t>more importantly, how I came to understand those concepts</a:t>
            </a: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w Cen MT Condensed Extra Bold" panose="020B0803020202020204" pitchFamily="34" charset="0"/>
              </a:rPr>
              <a:t>, </a:t>
            </a:r>
            <a:r>
              <a:rPr lang="en-US" sz="2200" i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layfair Display"/>
              </a:rPr>
              <a:t>and </a:t>
            </a:r>
            <a:r>
              <a:rPr lang="en-US" sz="2200" i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layfair Display"/>
              </a:rPr>
              <a:t>not just memorize</a:t>
            </a:r>
            <a:r>
              <a:rPr lang="en-US" sz="2200" i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layfair Display"/>
              </a:rPr>
              <a:t> them…”</a:t>
            </a:r>
            <a:endParaRPr lang="en-CA" sz="2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Young annoyed female freelancer using laptop at home">
            <a:extLst>
              <a:ext uri="{FF2B5EF4-FFF2-40B4-BE49-F238E27FC236}">
                <a16:creationId xmlns:a16="http://schemas.microsoft.com/office/drawing/2014/main" id="{6B56CE17-27DD-4963-AEFA-22C2E21DB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0" t="23091" r="200" b="-23091"/>
          <a:stretch/>
        </p:blipFill>
        <p:spPr bwMode="auto">
          <a:xfrm>
            <a:off x="238126" y="2480876"/>
            <a:ext cx="3682252" cy="1896248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044E1A-F31D-48BB-A8EE-4E75A44C9360}"/>
              </a:ext>
            </a:extLst>
          </p:cNvPr>
          <p:cNvCxnSpPr>
            <a:cxnSpLocks/>
          </p:cNvCxnSpPr>
          <p:nvPr/>
        </p:nvCxnSpPr>
        <p:spPr>
          <a:xfrm flipH="1">
            <a:off x="-9525" y="4314825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6205A9F-AB08-479D-ADEC-97B15C3E8E91}"/>
              </a:ext>
            </a:extLst>
          </p:cNvPr>
          <p:cNvSpPr/>
          <p:nvPr/>
        </p:nvSpPr>
        <p:spPr>
          <a:xfrm>
            <a:off x="1065061" y="4844111"/>
            <a:ext cx="5358013" cy="15636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C7433D-B703-4AF1-92E4-DD42B2651C62}"/>
              </a:ext>
            </a:extLst>
          </p:cNvPr>
          <p:cNvSpPr txBox="1"/>
          <p:nvPr/>
        </p:nvSpPr>
        <p:spPr>
          <a:xfrm>
            <a:off x="1374900" y="4964214"/>
            <a:ext cx="46863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Playfair Display"/>
              </a:rPr>
              <a:t>“…This was what I wanted for my students – comprehension, the ability to observe, describe and connect concepts and processes – deep learning.”</a:t>
            </a:r>
            <a:endParaRPr lang="en-CA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92CB01-073B-42DE-81D8-95D2CA8E2B9C}"/>
              </a:ext>
            </a:extLst>
          </p:cNvPr>
          <p:cNvSpPr txBox="1"/>
          <p:nvPr/>
        </p:nvSpPr>
        <p:spPr>
          <a:xfrm>
            <a:off x="9808372" y="3930342"/>
            <a:ext cx="4748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dirty="0">
                <a:effectLst/>
                <a:latin typeface="-apple-system"/>
              </a:rPr>
              <a:t>Photo by </a:t>
            </a:r>
            <a:r>
              <a:rPr lang="en-US" sz="1200" b="1" i="0" u="none" strike="noStrike" dirty="0">
                <a:effectLst/>
                <a:latin typeface="-apple-system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Rahul Pandit</a:t>
            </a:r>
            <a:r>
              <a:rPr lang="en-US" sz="1200" b="0" i="0" dirty="0">
                <a:effectLst/>
                <a:latin typeface="-apple-system"/>
              </a:rPr>
              <a:t> from </a:t>
            </a:r>
            <a:r>
              <a:rPr lang="en-US" sz="1200" b="1" i="0" u="none" strike="noStrike" dirty="0" err="1">
                <a:effectLst/>
                <a:latin typeface="-apple-system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Pexels</a:t>
            </a:r>
            <a:endParaRPr lang="en-US" sz="1200" b="0" i="0" dirty="0">
              <a:effectLst/>
              <a:latin typeface="-apple-system"/>
            </a:endParaRPr>
          </a:p>
          <a:p>
            <a:br>
              <a:rPr lang="en-US" b="0" i="0" dirty="0">
                <a:solidFill>
                  <a:srgbClr val="1A1A1A"/>
                </a:solidFill>
                <a:effectLst/>
                <a:latin typeface="-apple-system"/>
              </a:rPr>
            </a:br>
            <a:endParaRPr lang="en-CA" dirty="0"/>
          </a:p>
        </p:txBody>
      </p:sp>
      <p:pic>
        <p:nvPicPr>
          <p:cNvPr id="34" name="Picture 33" descr="Teacher with students conducting scientific experiment">
            <a:extLst>
              <a:ext uri="{FF2B5EF4-FFF2-40B4-BE49-F238E27FC236}">
                <a16:creationId xmlns:a16="http://schemas.microsoft.com/office/drawing/2014/main" id="{BE1B9E9C-60CF-4FE1-8417-04FAE4B8AEC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9" t="31777"/>
          <a:stretch/>
        </p:blipFill>
        <p:spPr>
          <a:xfrm>
            <a:off x="6197525" y="4437005"/>
            <a:ext cx="3900758" cy="2324345"/>
          </a:xfrm>
          <a:prstGeom prst="rect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33DB855-1AC5-4D83-8B2C-054564F8761F}"/>
              </a:ext>
            </a:extLst>
          </p:cNvPr>
          <p:cNvSpPr txBox="1"/>
          <p:nvPr/>
        </p:nvSpPr>
        <p:spPr>
          <a:xfrm>
            <a:off x="10370933" y="4814347"/>
            <a:ext cx="16671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>
                <a:latin typeface="Playfair Display"/>
                <a:ea typeface="+mj-ea"/>
                <a:cs typeface="+mj-cs"/>
              </a:rPr>
              <a:t>Patch 17:  </a:t>
            </a:r>
          </a:p>
          <a:p>
            <a:pPr algn="ctr"/>
            <a:r>
              <a:rPr lang="en-CA" sz="1600" dirty="0">
                <a:latin typeface="Playfair Display"/>
                <a:ea typeface="+mj-ea"/>
                <a:cs typeface="+mj-cs"/>
              </a:rPr>
              <a:t>We have to </a:t>
            </a:r>
          </a:p>
          <a:p>
            <a:pPr algn="ctr"/>
            <a:r>
              <a:rPr lang="en-CA" sz="1600" dirty="0">
                <a:latin typeface="Playfair Display"/>
                <a:ea typeface="+mj-ea"/>
                <a:cs typeface="+mj-cs"/>
              </a:rPr>
              <a:t>go deeper</a:t>
            </a:r>
          </a:p>
          <a:p>
            <a:pPr algn="ctr"/>
            <a:endParaRPr lang="en-US" sz="1600" dirty="0">
              <a:latin typeface="Playfair Display"/>
              <a:ea typeface="+mj-ea"/>
              <a:cs typeface="+mj-cs"/>
            </a:endParaRPr>
          </a:p>
          <a:p>
            <a:pPr algn="ctr"/>
            <a:r>
              <a:rPr lang="en-US" sz="1600" dirty="0">
                <a:latin typeface="Playfair Display"/>
                <a:ea typeface="+mj-ea"/>
                <a:cs typeface="+mj-cs"/>
              </a:rPr>
              <a:t>Joanna Hodge and Laura Gibson, Fleming College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59381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142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-apple-system</vt:lpstr>
      <vt:lpstr>Arial</vt:lpstr>
      <vt:lpstr>Calibri</vt:lpstr>
      <vt:lpstr>Calibri Light</vt:lpstr>
      <vt:lpstr>Playfair Display</vt:lpstr>
      <vt:lpstr>Tw Cen MT Condensed Extra Bold</vt:lpstr>
      <vt:lpstr>Office Theme</vt:lpstr>
      <vt:lpstr>“Despite putting considerable effort into creating content and assessment, the students were not retaining the material, and at the end of the semester had a very poor grasp of fundamental concepts that were critical to advancement in their chosen careers...”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Despite putting considerable effort into creating content and assessment, the students were not retaining the material, and at the end of the semester had a very poor grasp of fundamental concepts that were critical to advancement in their chosen careers.</dc:title>
  <dc:creator>Gibson, Megan K</dc:creator>
  <cp:lastModifiedBy>Gibson, Megan K</cp:lastModifiedBy>
  <cp:revision>6</cp:revision>
  <dcterms:created xsi:type="dcterms:W3CDTF">2020-11-11T03:04:29Z</dcterms:created>
  <dcterms:modified xsi:type="dcterms:W3CDTF">2020-11-11T04:01:45Z</dcterms:modified>
</cp:coreProperties>
</file>