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2F94-3F38-4209-AB27-64980B81C053}" type="datetimeFigureOut">
              <a:rPr lang="en-CA" smtClean="0"/>
              <a:t>2021-01-26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5FBD2-D4F7-4BFA-9EA4-6BE8D12F8C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4355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2F94-3F38-4209-AB27-64980B81C053}" type="datetimeFigureOut">
              <a:rPr lang="en-CA" smtClean="0"/>
              <a:t>2021-01-26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5FBD2-D4F7-4BFA-9EA4-6BE8D12F8C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449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2F94-3F38-4209-AB27-64980B81C053}" type="datetimeFigureOut">
              <a:rPr lang="en-CA" smtClean="0"/>
              <a:t>2021-01-26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5FBD2-D4F7-4BFA-9EA4-6BE8D12F8C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3837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2F94-3F38-4209-AB27-64980B81C053}" type="datetimeFigureOut">
              <a:rPr lang="en-CA" smtClean="0"/>
              <a:t>2021-01-26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5FBD2-D4F7-4BFA-9EA4-6BE8D12F8C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741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2F94-3F38-4209-AB27-64980B81C053}" type="datetimeFigureOut">
              <a:rPr lang="en-CA" smtClean="0"/>
              <a:t>2021-01-26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5FBD2-D4F7-4BFA-9EA4-6BE8D12F8C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3861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2F94-3F38-4209-AB27-64980B81C053}" type="datetimeFigureOut">
              <a:rPr lang="en-CA" smtClean="0"/>
              <a:t>2021-01-26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5FBD2-D4F7-4BFA-9EA4-6BE8D12F8C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5708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2F94-3F38-4209-AB27-64980B81C053}" type="datetimeFigureOut">
              <a:rPr lang="en-CA" smtClean="0"/>
              <a:t>2021-01-26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5FBD2-D4F7-4BFA-9EA4-6BE8D12F8C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3190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2F94-3F38-4209-AB27-64980B81C053}" type="datetimeFigureOut">
              <a:rPr lang="en-CA" smtClean="0"/>
              <a:t>2021-01-26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5FBD2-D4F7-4BFA-9EA4-6BE8D12F8C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958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2F94-3F38-4209-AB27-64980B81C053}" type="datetimeFigureOut">
              <a:rPr lang="en-CA" smtClean="0"/>
              <a:t>2021-01-26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5FBD2-D4F7-4BFA-9EA4-6BE8D12F8C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8742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2F94-3F38-4209-AB27-64980B81C053}" type="datetimeFigureOut">
              <a:rPr lang="en-CA" smtClean="0"/>
              <a:t>2021-01-26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5FBD2-D4F7-4BFA-9EA4-6BE8D12F8C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6240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2F94-3F38-4209-AB27-64980B81C053}" type="datetimeFigureOut">
              <a:rPr lang="en-CA" smtClean="0"/>
              <a:t>2021-01-26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5FBD2-D4F7-4BFA-9EA4-6BE8D12F8C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3914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B2F94-3F38-4209-AB27-64980B81C053}" type="datetimeFigureOut">
              <a:rPr lang="en-CA" smtClean="0"/>
              <a:t>2021-01-26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5FBD2-D4F7-4BFA-9EA4-6BE8D12F8C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4743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hyperlink" Target="https://en.wikipedia.org/wiki/Bumper_cars" TargetMode="External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pngimg.com/download/56252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creativecommons.org/licenses/by-sa/3.0/" TargetMode="External"/><Relationship Id="rId9" Type="http://schemas.openxmlformats.org/officeDocument/2006/relationships/hyperlink" Target="https://en.wikipedia.org/wiki/Traffic_ligh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765B3-DC6B-4059-BEE5-5E6ED6B49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97271"/>
            <a:ext cx="7886700" cy="1325563"/>
          </a:xfrm>
        </p:spPr>
        <p:txBody>
          <a:bodyPr>
            <a:normAutofit/>
          </a:bodyPr>
          <a:lstStyle/>
          <a:p>
            <a:r>
              <a:rPr lang="en-CA" sz="3600" b="1" dirty="0"/>
              <a:t>Driving a Car – </a:t>
            </a:r>
            <a:r>
              <a:rPr lang="en-CA" sz="3600" b="1" i="1" dirty="0"/>
              <a:t>Driving the Hiring Process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3A1A2A5-C5B0-44C5-BF06-C5D0E01D93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83952" y="3910820"/>
            <a:ext cx="3886200" cy="2574607"/>
          </a:xfr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EFCB121-08B9-4D41-864E-5F8DD5BB8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764" y="1495796"/>
            <a:ext cx="3942250" cy="5264933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2000" b="1" dirty="0"/>
              <a:t>Recruitment Skills - GO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sz="2000" dirty="0"/>
              <a:t>Preparation of materials -  Job description, resumes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sz="2000" dirty="0"/>
              <a:t>Interview guide (adhere to Human Rights Code) – open ended, unbiased &amp; consistent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sz="2000" dirty="0"/>
              <a:t>Preparation of Interviewer &amp; candidates - logistics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sz="2000" dirty="0"/>
              <a:t>Use Buddy system to minimize biases </a:t>
            </a:r>
            <a:r>
              <a:rPr lang="en-CA" sz="2000"/>
              <a:t>in interviews</a:t>
            </a:r>
            <a:endParaRPr lang="en-CA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n-CA" sz="2000" dirty="0"/>
              <a:t>Thorough background checking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sz="2000" dirty="0"/>
              <a:t>Follow up with all candidates  </a:t>
            </a:r>
          </a:p>
          <a:p>
            <a:endParaRPr lang="en-CA" sz="2000" dirty="0"/>
          </a:p>
          <a:p>
            <a:endParaRPr lang="en-CA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B09680-3E64-4D37-ADD3-CF1B34859870}"/>
              </a:ext>
            </a:extLst>
          </p:cNvPr>
          <p:cNvSpPr txBox="1"/>
          <p:nvPr/>
        </p:nvSpPr>
        <p:spPr>
          <a:xfrm>
            <a:off x="4793170" y="6456936"/>
            <a:ext cx="65680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3" tooltip="https://en.wikipedia.org/wiki/Bumper_cars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4" tooltip="https://creativecommons.org/licenses/by-sa/3.0/"/>
              </a:rPr>
              <a:t>CC BY-SA</a:t>
            </a:r>
            <a:endParaRPr lang="en-CA" sz="9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534113-D7D1-4813-B15D-D7C86421D335}"/>
              </a:ext>
            </a:extLst>
          </p:cNvPr>
          <p:cNvSpPr txBox="1"/>
          <p:nvPr/>
        </p:nvSpPr>
        <p:spPr>
          <a:xfrm rot="1493260">
            <a:off x="4637633" y="1640029"/>
            <a:ext cx="3629199" cy="1754326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CA" b="1" dirty="0"/>
              <a:t>Blind Spots – STOP  </a:t>
            </a:r>
          </a:p>
          <a:p>
            <a:endParaRPr lang="en-CA" dirty="0"/>
          </a:p>
          <a:p>
            <a:pPr marL="285750" indent="-285750">
              <a:buFont typeface="Calibri" panose="020F0502020204030204" pitchFamily="34" charset="0"/>
              <a:buChar char="×"/>
            </a:pPr>
            <a:r>
              <a:rPr lang="en-CA" dirty="0"/>
              <a:t>Rush the process</a:t>
            </a:r>
          </a:p>
          <a:p>
            <a:pPr marL="285750" indent="-285750">
              <a:buFont typeface="Calibri" panose="020F0502020204030204" pitchFamily="34" charset="0"/>
              <a:buChar char="×"/>
            </a:pPr>
            <a:r>
              <a:rPr lang="en-CA" dirty="0"/>
              <a:t>Snap decisions</a:t>
            </a:r>
          </a:p>
          <a:p>
            <a:pPr marL="285750" indent="-285750">
              <a:buFont typeface="Calibri" panose="020F0502020204030204" pitchFamily="34" charset="0"/>
              <a:buChar char="×"/>
            </a:pPr>
            <a:r>
              <a:rPr lang="en-CA" dirty="0"/>
              <a:t>Biased “like me” candidates</a:t>
            </a:r>
          </a:p>
          <a:p>
            <a:pPr marL="285750" indent="-285750">
              <a:buFont typeface="Calibri" panose="020F0502020204030204" pitchFamily="34" charset="0"/>
              <a:buChar char="×"/>
            </a:pPr>
            <a:r>
              <a:rPr lang="en-CA" dirty="0"/>
              <a:t>Inadequate background checking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2D73549-3189-4AC8-9B80-5F85A2E91D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-38313" y="957830"/>
            <a:ext cx="999524" cy="178006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AC1A189-E77B-4D95-8C0A-8CD27450B5B9}"/>
              </a:ext>
            </a:extLst>
          </p:cNvPr>
          <p:cNvSpPr txBox="1"/>
          <p:nvPr/>
        </p:nvSpPr>
        <p:spPr>
          <a:xfrm>
            <a:off x="84778" y="2909818"/>
            <a:ext cx="9995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" dirty="0">
                <a:hlinkClick r:id="rId6" tooltip="http://pngimg.com/download/56252"/>
              </a:rPr>
              <a:t>This Photo</a:t>
            </a:r>
            <a:r>
              <a:rPr lang="en-CA" sz="400" dirty="0"/>
              <a:t> by Unknown Author is licensed under </a:t>
            </a:r>
            <a:r>
              <a:rPr lang="en-CA" sz="400" dirty="0">
                <a:hlinkClick r:id="rId7" tooltip="https://creativecommons.org/licenses/by-nc/3.0/"/>
              </a:rPr>
              <a:t>CC BY-NC</a:t>
            </a:r>
            <a:endParaRPr lang="en-CA" sz="4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1775BF6-5095-454D-8573-9E58197A35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rot="1786578">
            <a:off x="7240235" y="1244282"/>
            <a:ext cx="1140114" cy="152015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7FC9442-3F23-4360-BA70-F664AFEDD0A0}"/>
              </a:ext>
            </a:extLst>
          </p:cNvPr>
          <p:cNvSpPr txBox="1"/>
          <p:nvPr/>
        </p:nvSpPr>
        <p:spPr>
          <a:xfrm rot="1786578">
            <a:off x="7240235" y="3149599"/>
            <a:ext cx="11401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00" dirty="0">
                <a:hlinkClick r:id="rId9" tooltip="https://en.wikipedia.org/wiki/Traffic_light"/>
              </a:rPr>
              <a:t>This Photo</a:t>
            </a:r>
            <a:r>
              <a:rPr lang="en-CA" sz="500" dirty="0"/>
              <a:t> by Unknown Author is licensed </a:t>
            </a:r>
            <a:r>
              <a:rPr lang="en-CA" sz="100" dirty="0"/>
              <a:t>under</a:t>
            </a:r>
            <a:r>
              <a:rPr lang="en-CA" sz="500" dirty="0"/>
              <a:t> </a:t>
            </a:r>
            <a:r>
              <a:rPr lang="en-CA" sz="500" dirty="0">
                <a:hlinkClick r:id="rId4" tooltip="https://creativecommons.org/licenses/by-sa/3.0/"/>
              </a:rPr>
              <a:t>CC BY-SA</a:t>
            </a:r>
            <a:endParaRPr lang="en-CA" sz="500" dirty="0"/>
          </a:p>
        </p:txBody>
      </p:sp>
    </p:spTree>
    <p:extLst>
      <p:ext uri="{BB962C8B-B14F-4D97-AF65-F5344CB8AC3E}">
        <p14:creationId xmlns:p14="http://schemas.microsoft.com/office/powerpoint/2010/main" val="760441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</TotalTime>
  <Words>107</Words>
  <Application>Microsoft Office PowerPoint</Application>
  <PresentationFormat>On-screen Show (4:3)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Driving a Car – Driving the Hiring Process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Pearson</dc:creator>
  <cp:lastModifiedBy>Pearson, Anne</cp:lastModifiedBy>
  <cp:revision>9</cp:revision>
  <dcterms:created xsi:type="dcterms:W3CDTF">2020-11-09T20:45:07Z</dcterms:created>
  <dcterms:modified xsi:type="dcterms:W3CDTF">2021-01-26T20:33:08Z</dcterms:modified>
</cp:coreProperties>
</file>