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476" autoAdjust="0"/>
  </p:normalViewPr>
  <p:slideViewPr>
    <p:cSldViewPr snapToGrid="0">
      <p:cViewPr varScale="1">
        <p:scale>
          <a:sx n="45" d="100"/>
          <a:sy n="45" d="100"/>
        </p:scale>
        <p:origin x="14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911ED-307D-424B-B5AF-29D7B44734B7}" type="datetimeFigureOut">
              <a:rPr lang="en-CA" smtClean="0"/>
              <a:t>2022-09-19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713C5-F3E8-458D-836B-818F2C67FEB6}" type="slidenum">
              <a:rPr lang="en-CA" smtClean="0"/>
              <a:t>‹#›</a:t>
            </a:fld>
            <a:endParaRPr lang="en-CA"/>
          </a:p>
        </p:txBody>
      </p:sp>
    </p:spTree>
    <p:extLst>
      <p:ext uri="{BB962C8B-B14F-4D97-AF65-F5344CB8AC3E}">
        <p14:creationId xmlns:p14="http://schemas.microsoft.com/office/powerpoint/2010/main" val="842398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lickr.com/photos/24265317@N00/2361799355"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creativecommons.org/licenses/by/2.0/?ref=openverse" TargetMode="External"/><Relationship Id="rId4" Type="http://schemas.openxmlformats.org/officeDocument/2006/relationships/hyperlink" Target="https://www.flickr.com/photos/24265317@N0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0272E"/>
                </a:solidFill>
                <a:effectLst/>
                <a:latin typeface="Inter"/>
              </a:rPr>
              <a:t>"</a:t>
            </a:r>
            <a:r>
              <a:rPr lang="en-US" b="0" i="0" dirty="0">
                <a:effectLst/>
                <a:latin typeface="Inter"/>
                <a:hlinkClick r:id="rId3"/>
              </a:rPr>
              <a:t>Rocinha Favela</a:t>
            </a:r>
            <a:r>
              <a:rPr lang="en-US" b="0" i="0" dirty="0">
                <a:solidFill>
                  <a:srgbClr val="30272E"/>
                </a:solidFill>
                <a:effectLst/>
                <a:latin typeface="Inter"/>
              </a:rPr>
              <a:t>" by </a:t>
            </a:r>
            <a:r>
              <a:rPr lang="en-US" b="0" i="0" dirty="0">
                <a:effectLst/>
                <a:latin typeface="Inter"/>
                <a:hlinkClick r:id="rId4"/>
              </a:rPr>
              <a:t>AHLN</a:t>
            </a:r>
            <a:r>
              <a:rPr lang="en-US" b="0" i="0" dirty="0">
                <a:solidFill>
                  <a:srgbClr val="30272E"/>
                </a:solidFill>
                <a:effectLst/>
                <a:latin typeface="Inter"/>
              </a:rPr>
              <a:t> is licensed under </a:t>
            </a:r>
            <a:r>
              <a:rPr lang="en-US" b="0" i="0" dirty="0">
                <a:effectLst/>
                <a:latin typeface="Inter"/>
                <a:hlinkClick r:id="rId5"/>
              </a:rPr>
              <a:t>CC BY 2.0</a:t>
            </a:r>
            <a:r>
              <a:rPr lang="en-US" b="0" i="0" dirty="0">
                <a:solidFill>
                  <a:srgbClr val="30272E"/>
                </a:solidFill>
                <a:effectLst/>
                <a:latin typeface="Inter"/>
              </a:rPr>
              <a:t>.</a:t>
            </a:r>
          </a:p>
          <a:p>
            <a:endParaRPr lang="en-US" b="0" i="0" dirty="0">
              <a:solidFill>
                <a:srgbClr val="30272E"/>
              </a:solidFill>
              <a:effectLst/>
              <a:latin typeface="Inter"/>
            </a:endParaRPr>
          </a:p>
          <a:p>
            <a:r>
              <a:rPr lang="en-US" b="0" i="0" dirty="0">
                <a:solidFill>
                  <a:srgbClr val="30272E"/>
                </a:solidFill>
                <a:effectLst/>
                <a:latin typeface="Inter"/>
              </a:rPr>
              <a:t>I am teaching International Market entry and Distribution, and one topic that students got confused was to explain the misconceptions about the “bottom of the pyramid”. I give some examples that “the poor has money” and is a good market and ask them to explain providing examples. Some of the students’ answers are disconnected to the topic, talking about corruption or simply answering that the BOP can’t buy luxury items. The focus is to show them that the BOP can buy items above the basic needs, for entertainment or personal satisfaction.</a:t>
            </a:r>
          </a:p>
          <a:p>
            <a:r>
              <a:rPr lang="en-US" b="0" i="0" dirty="0">
                <a:solidFill>
                  <a:srgbClr val="30272E"/>
                </a:solidFill>
                <a:effectLst/>
                <a:latin typeface="Inter"/>
              </a:rPr>
              <a:t>I believe that the “Favela” image shows the contrast between the poor and rich, as well as that the poor can have more than the basic needs</a:t>
            </a:r>
            <a:endParaRPr lang="en-CA" dirty="0"/>
          </a:p>
        </p:txBody>
      </p:sp>
      <p:sp>
        <p:nvSpPr>
          <p:cNvPr id="4" name="Slide Number Placeholder 3"/>
          <p:cNvSpPr>
            <a:spLocks noGrp="1"/>
          </p:cNvSpPr>
          <p:nvPr>
            <p:ph type="sldNum" sz="quarter" idx="5"/>
          </p:nvPr>
        </p:nvSpPr>
        <p:spPr/>
        <p:txBody>
          <a:bodyPr/>
          <a:lstStyle/>
          <a:p>
            <a:fld id="{BAA713C5-F3E8-458D-836B-818F2C67FEB6}" type="slidenum">
              <a:rPr lang="en-CA" smtClean="0"/>
              <a:t>1</a:t>
            </a:fld>
            <a:endParaRPr lang="en-CA"/>
          </a:p>
        </p:txBody>
      </p:sp>
    </p:spTree>
    <p:extLst>
      <p:ext uri="{BB962C8B-B14F-4D97-AF65-F5344CB8AC3E}">
        <p14:creationId xmlns:p14="http://schemas.microsoft.com/office/powerpoint/2010/main" val="380899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B8EF-BC3D-7A0A-C4A8-6FD4CC7951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297909E-BF1F-1120-9CEC-3BE0F5E143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26A11C9-9764-6033-50B5-1974A3DE7011}"/>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5" name="Footer Placeholder 4">
            <a:extLst>
              <a:ext uri="{FF2B5EF4-FFF2-40B4-BE49-F238E27FC236}">
                <a16:creationId xmlns:a16="http://schemas.microsoft.com/office/drawing/2014/main" id="{6953235F-88AB-8440-59DD-C10FCB5F529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ACAFF42-BC03-00ED-1C78-A2F3D22D69BD}"/>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78310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2BC24-A2E9-AD5D-F197-67CBAE8C97C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7F15964-9B6E-E005-D7CB-AA2CD5E160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B3083A3-DECC-46AC-1F91-D07D75B04C05}"/>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5" name="Footer Placeholder 4">
            <a:extLst>
              <a:ext uri="{FF2B5EF4-FFF2-40B4-BE49-F238E27FC236}">
                <a16:creationId xmlns:a16="http://schemas.microsoft.com/office/drawing/2014/main" id="{CB99A9D6-8276-F689-C40B-672AA8E59E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960B7C-36FC-FB76-D8BC-B5A90D3FC448}"/>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226741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72B162-008D-C756-4388-9F287AE61D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60AADB4-CCA1-E52F-065C-E436380FAF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A28952D-1D41-F3DF-70C0-922B4641FC00}"/>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5" name="Footer Placeholder 4">
            <a:extLst>
              <a:ext uri="{FF2B5EF4-FFF2-40B4-BE49-F238E27FC236}">
                <a16:creationId xmlns:a16="http://schemas.microsoft.com/office/drawing/2014/main" id="{C503231B-45D3-7725-A7E2-1412F50576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76AE7D-AB93-CC8C-E6E6-5AEB094542A5}"/>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66429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BB2D-BA1C-0CFE-BE9C-C8104FDE379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1B4C557-1271-249C-EB97-BEEC58083A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082F42-99EF-51F2-B186-34F847B29328}"/>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5" name="Footer Placeholder 4">
            <a:extLst>
              <a:ext uri="{FF2B5EF4-FFF2-40B4-BE49-F238E27FC236}">
                <a16:creationId xmlns:a16="http://schemas.microsoft.com/office/drawing/2014/main" id="{ACE23278-9BF0-F313-B2C3-B728574EBF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6C5808A-9903-4AE8-F71A-A57FDF51DEC7}"/>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68561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C8F84-CD4F-9CA5-00FA-F476A3B68E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0A90495-AD20-2327-E9E2-E585B16F96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2B7D5B-5671-ACF3-2F2F-B749B523D4AF}"/>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5" name="Footer Placeholder 4">
            <a:extLst>
              <a:ext uri="{FF2B5EF4-FFF2-40B4-BE49-F238E27FC236}">
                <a16:creationId xmlns:a16="http://schemas.microsoft.com/office/drawing/2014/main" id="{FF3ADF6B-8335-F4B2-AB95-45B4BD59BD5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1B87056-4A57-94F9-5552-0A6DFB09A745}"/>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23104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F5F8-F284-A283-40A7-CEC04A24BA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082B14-393C-D295-8B23-CD5DD8D7CA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978E99C-05B2-0006-9FF9-A29B7C064A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D6354B8-81DF-7119-59E3-16563693203A}"/>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6" name="Footer Placeholder 5">
            <a:extLst>
              <a:ext uri="{FF2B5EF4-FFF2-40B4-BE49-F238E27FC236}">
                <a16:creationId xmlns:a16="http://schemas.microsoft.com/office/drawing/2014/main" id="{6FD71C8F-BCC6-6142-7B96-8511D32E6A0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F016870-48C1-BB03-76E0-B1478A1D7E32}"/>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3444078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8E086-0C9C-187C-1FD8-4D14F014630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4D05327-ABD0-EBF2-8162-03A16004B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257F69-A0EF-0F0F-14BF-A783645CEA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013CC84-3157-DC8F-CF72-8BFE5C1F8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250668-1736-0F88-E67A-8A0CADBEAF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714F826-9C9A-A372-2F49-3D14718E0F07}"/>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8" name="Footer Placeholder 7">
            <a:extLst>
              <a:ext uri="{FF2B5EF4-FFF2-40B4-BE49-F238E27FC236}">
                <a16:creationId xmlns:a16="http://schemas.microsoft.com/office/drawing/2014/main" id="{5305D2EC-85D2-D80B-343B-57068BCBAF2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C02C85B-D93C-ED33-8306-22E559D6FBC9}"/>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52491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BF35-8CCE-19E6-309C-901DCA8510D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DD1F91E-563C-191D-08E1-E5C57936D604}"/>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4" name="Footer Placeholder 3">
            <a:extLst>
              <a:ext uri="{FF2B5EF4-FFF2-40B4-BE49-F238E27FC236}">
                <a16:creationId xmlns:a16="http://schemas.microsoft.com/office/drawing/2014/main" id="{9246986F-7849-2254-2028-BB567D8D1C3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EEE5984-4106-249B-53F2-C3B3B593C500}"/>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36344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CEB4A-A1AB-FFCC-2E33-5DE760008E93}"/>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3" name="Footer Placeholder 2">
            <a:extLst>
              <a:ext uri="{FF2B5EF4-FFF2-40B4-BE49-F238E27FC236}">
                <a16:creationId xmlns:a16="http://schemas.microsoft.com/office/drawing/2014/main" id="{B7752C16-5222-3B47-2269-26B26ED9309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8F8FA2F-F5FD-8258-19EC-DF24AC62FCF1}"/>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120353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2660-B2FB-F6AF-2466-4EE43BBF7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1F9A242-15C8-46DA-25B0-181DF96EAD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0AECEEB-C98F-9219-BC91-ABF4AA659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7CF7D-C70A-8F97-CEEE-B9FF05FA9999}"/>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6" name="Footer Placeholder 5">
            <a:extLst>
              <a:ext uri="{FF2B5EF4-FFF2-40B4-BE49-F238E27FC236}">
                <a16:creationId xmlns:a16="http://schemas.microsoft.com/office/drawing/2014/main" id="{1DBB5B41-DC48-DE19-AEF4-3A3B104F46B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21C556A-F462-CCDD-A8E4-AD85462432FF}"/>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86167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75AB1-F1EE-DA00-7047-48DC795B4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633F371-2E76-16A9-F2AB-C67728139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DFF933E-394D-BB1E-2F5B-52D84D831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1E6512-2D76-F69B-7CED-49F059EC1C59}"/>
              </a:ext>
            </a:extLst>
          </p:cNvPr>
          <p:cNvSpPr>
            <a:spLocks noGrp="1"/>
          </p:cNvSpPr>
          <p:nvPr>
            <p:ph type="dt" sz="half" idx="10"/>
          </p:nvPr>
        </p:nvSpPr>
        <p:spPr/>
        <p:txBody>
          <a:bodyPr/>
          <a:lstStyle/>
          <a:p>
            <a:fld id="{3E98A166-4368-42A6-9183-755ABCE517DD}" type="datetimeFigureOut">
              <a:rPr lang="en-CA" smtClean="0"/>
              <a:t>2022-09-19</a:t>
            </a:fld>
            <a:endParaRPr lang="en-CA"/>
          </a:p>
        </p:txBody>
      </p:sp>
      <p:sp>
        <p:nvSpPr>
          <p:cNvPr id="6" name="Footer Placeholder 5">
            <a:extLst>
              <a:ext uri="{FF2B5EF4-FFF2-40B4-BE49-F238E27FC236}">
                <a16:creationId xmlns:a16="http://schemas.microsoft.com/office/drawing/2014/main" id="{0B331F8A-7B59-6423-152E-A0834364662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BBBBC46-8FF9-6DD9-813C-250A6620759C}"/>
              </a:ext>
            </a:extLst>
          </p:cNvPr>
          <p:cNvSpPr>
            <a:spLocks noGrp="1"/>
          </p:cNvSpPr>
          <p:nvPr>
            <p:ph type="sldNum" sz="quarter" idx="12"/>
          </p:nvPr>
        </p:nvSpPr>
        <p:spPr/>
        <p:txBody>
          <a:bodyPr/>
          <a:lstStyle/>
          <a:p>
            <a:fld id="{C55D9ADC-31A6-41DE-89C1-39A68788D9D6}" type="slidenum">
              <a:rPr lang="en-CA" smtClean="0"/>
              <a:t>‹#›</a:t>
            </a:fld>
            <a:endParaRPr lang="en-CA"/>
          </a:p>
        </p:txBody>
      </p:sp>
    </p:spTree>
    <p:extLst>
      <p:ext uri="{BB962C8B-B14F-4D97-AF65-F5344CB8AC3E}">
        <p14:creationId xmlns:p14="http://schemas.microsoft.com/office/powerpoint/2010/main" val="356138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F5D7BF-6534-E5F6-8EDA-C42EE620AB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E0113A7-3FE9-C13E-6273-92A7D2250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F93F487-AACD-EC26-7DF3-24E740DD9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8A166-4368-42A6-9183-755ABCE517DD}" type="datetimeFigureOut">
              <a:rPr lang="en-CA" smtClean="0"/>
              <a:t>2022-09-19</a:t>
            </a:fld>
            <a:endParaRPr lang="en-CA"/>
          </a:p>
        </p:txBody>
      </p:sp>
      <p:sp>
        <p:nvSpPr>
          <p:cNvPr id="5" name="Footer Placeholder 4">
            <a:extLst>
              <a:ext uri="{FF2B5EF4-FFF2-40B4-BE49-F238E27FC236}">
                <a16:creationId xmlns:a16="http://schemas.microsoft.com/office/drawing/2014/main" id="{C5EC48D8-E5B9-CD70-DF7E-0817D5976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93ABB72-48DD-312A-BF7E-E02CF298E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D9ADC-31A6-41DE-89C1-39A68788D9D6}" type="slidenum">
              <a:rPr lang="en-CA" smtClean="0"/>
              <a:t>‹#›</a:t>
            </a:fld>
            <a:endParaRPr lang="en-CA"/>
          </a:p>
        </p:txBody>
      </p:sp>
    </p:spTree>
    <p:extLst>
      <p:ext uri="{BB962C8B-B14F-4D97-AF65-F5344CB8AC3E}">
        <p14:creationId xmlns:p14="http://schemas.microsoft.com/office/powerpoint/2010/main" val="1960150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creativecommons.org/licenses/by/2.0/?ref=openverse" TargetMode="External"/><Relationship Id="rId5" Type="http://schemas.openxmlformats.org/officeDocument/2006/relationships/hyperlink" Target="https://www.flickr.com/photos/24265317@N00" TargetMode="External"/><Relationship Id="rId4" Type="http://schemas.openxmlformats.org/officeDocument/2006/relationships/hyperlink" Target="https://www.flickr.com/photos/24265317@N00/236179935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A picture containing building, outdoor, city, river&#10;&#10;Description automatically generated">
            <a:extLst>
              <a:ext uri="{FF2B5EF4-FFF2-40B4-BE49-F238E27FC236}">
                <a16:creationId xmlns:a16="http://schemas.microsoft.com/office/drawing/2014/main" id="{FC890644-EC2F-DCBE-5D20-A7D1C384FF0F}"/>
              </a:ext>
            </a:extLst>
          </p:cNvPr>
          <p:cNvPicPr>
            <a:picLocks noChangeAspect="1"/>
          </p:cNvPicPr>
          <p:nvPr/>
        </p:nvPicPr>
        <p:blipFill rotWithShape="1">
          <a:blip r:embed="rId3">
            <a:extLst>
              <a:ext uri="{28A0092B-C50C-407E-A947-70E740481C1C}">
                <a14:useLocalDpi xmlns:a14="http://schemas.microsoft.com/office/drawing/2010/main" val="0"/>
              </a:ext>
            </a:extLst>
          </a:blip>
          <a:srcRect t="1368"/>
          <a:stretch/>
        </p:blipFill>
        <p:spPr>
          <a:xfrm>
            <a:off x="1460597" y="-14278"/>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5" name="TextBox 4">
            <a:extLst>
              <a:ext uri="{FF2B5EF4-FFF2-40B4-BE49-F238E27FC236}">
                <a16:creationId xmlns:a16="http://schemas.microsoft.com/office/drawing/2014/main" id="{CCD8799D-700B-77AD-881F-A711F475E292}"/>
              </a:ext>
            </a:extLst>
          </p:cNvPr>
          <p:cNvSpPr txBox="1"/>
          <p:nvPr/>
        </p:nvSpPr>
        <p:spPr>
          <a:xfrm>
            <a:off x="6632972" y="6387584"/>
            <a:ext cx="6093618" cy="369332"/>
          </a:xfrm>
          <a:prstGeom prst="rect">
            <a:avLst/>
          </a:prstGeom>
          <a:noFill/>
        </p:spPr>
        <p:txBody>
          <a:bodyPr wrap="square">
            <a:spAutoFit/>
          </a:bodyPr>
          <a:lstStyle/>
          <a:p>
            <a:r>
              <a:rPr lang="en-US" b="1" i="0" dirty="0">
                <a:solidFill>
                  <a:srgbClr val="30272E"/>
                </a:solidFill>
                <a:effectLst/>
                <a:latin typeface="Inter"/>
              </a:rPr>
              <a:t>"</a:t>
            </a:r>
            <a:r>
              <a:rPr lang="en-US" b="1" i="0" dirty="0">
                <a:effectLst/>
                <a:latin typeface="Inter"/>
                <a:hlinkClick r:id="rId4"/>
              </a:rPr>
              <a:t>Rocinha Favela</a:t>
            </a:r>
            <a:r>
              <a:rPr lang="en-US" b="1" i="0" dirty="0">
                <a:solidFill>
                  <a:srgbClr val="30272E"/>
                </a:solidFill>
                <a:effectLst/>
                <a:latin typeface="Inter"/>
              </a:rPr>
              <a:t>" by </a:t>
            </a:r>
            <a:r>
              <a:rPr lang="en-US" b="1" i="0" dirty="0">
                <a:effectLst/>
                <a:latin typeface="Inter"/>
                <a:hlinkClick r:id="rId5"/>
              </a:rPr>
              <a:t>AHLN</a:t>
            </a:r>
            <a:r>
              <a:rPr lang="en-US" b="1" i="0" dirty="0">
                <a:solidFill>
                  <a:srgbClr val="30272E"/>
                </a:solidFill>
                <a:effectLst/>
                <a:latin typeface="Inter"/>
              </a:rPr>
              <a:t> is licensed under </a:t>
            </a:r>
            <a:r>
              <a:rPr lang="en-US" b="1" i="0" dirty="0">
                <a:effectLst/>
                <a:latin typeface="Inter"/>
                <a:hlinkClick r:id="rId6"/>
              </a:rPr>
              <a:t>CC BY 2.0</a:t>
            </a:r>
            <a:r>
              <a:rPr lang="en-US" b="1" i="0" dirty="0">
                <a:solidFill>
                  <a:srgbClr val="30272E"/>
                </a:solidFill>
                <a:effectLst/>
                <a:latin typeface="Inter"/>
              </a:rPr>
              <a:t>.</a:t>
            </a:r>
            <a:endParaRPr lang="en-CA" b="1" dirty="0"/>
          </a:p>
        </p:txBody>
      </p:sp>
    </p:spTree>
    <p:extLst>
      <p:ext uri="{BB962C8B-B14F-4D97-AF65-F5344CB8AC3E}">
        <p14:creationId xmlns:p14="http://schemas.microsoft.com/office/powerpoint/2010/main" val="1509903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2476</TotalTime>
  <Words>159</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Inter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Claudio Righetto (He/Him/His)</dc:creator>
  <cp:lastModifiedBy>Claudio Righetto (He/Him/His)</cp:lastModifiedBy>
  <cp:revision>2</cp:revision>
  <dcterms:created xsi:type="dcterms:W3CDTF">2022-09-19T18:52:31Z</dcterms:created>
  <dcterms:modified xsi:type="dcterms:W3CDTF">2022-09-21T12:09:15Z</dcterms:modified>
</cp:coreProperties>
</file>