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3b7417da7b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3b7417da7b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Google Shape;54;p13"/>
          <p:cNvCxnSpPr/>
          <p:nvPr/>
        </p:nvCxnSpPr>
        <p:spPr>
          <a:xfrm>
            <a:off x="20150" y="4069900"/>
            <a:ext cx="9115200" cy="192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5" name="Google Shape;55;p13"/>
          <p:cNvCxnSpPr/>
          <p:nvPr/>
        </p:nvCxnSpPr>
        <p:spPr>
          <a:xfrm flipH="1" rot="10800000">
            <a:off x="21325" y="28450"/>
            <a:ext cx="9103500" cy="40281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6" name="Google Shape;56;p13"/>
          <p:cNvCxnSpPr/>
          <p:nvPr/>
        </p:nvCxnSpPr>
        <p:spPr>
          <a:xfrm>
            <a:off x="42625" y="28425"/>
            <a:ext cx="9086400" cy="40353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descr="person-1824147_640.png"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31988" y="1362600"/>
            <a:ext cx="1561174" cy="1624643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3863438" y="2428713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Qu’est-ce que vos apprenants...?</a:t>
            </a:r>
            <a:endParaRPr sz="120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2915075" y="2033650"/>
            <a:ext cx="1176900" cy="44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Entendent?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3593625" y="989338"/>
            <a:ext cx="2037900" cy="35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Pensent et ressentent?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3828900" y="3049300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Disent et font?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5358325" y="1997200"/>
            <a:ext cx="951000" cy="44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Voient?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63" name="Google Shape;63;p13"/>
          <p:cNvCxnSpPr/>
          <p:nvPr/>
        </p:nvCxnSpPr>
        <p:spPr>
          <a:xfrm flipH="1">
            <a:off x="4603475" y="4099175"/>
            <a:ext cx="7200" cy="10089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4" name="Google Shape;64;p13"/>
          <p:cNvSpPr txBox="1"/>
          <p:nvPr/>
        </p:nvSpPr>
        <p:spPr>
          <a:xfrm>
            <a:off x="1575350" y="4465425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Points positifs?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6206438" y="4413025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Point négatifs?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172700" y="78242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Trebuchet MS"/>
                <a:ea typeface="Trebuchet MS"/>
                <a:cs typeface="Trebuchet MS"/>
                <a:sym typeface="Trebuchet MS"/>
              </a:rPr>
              <a:t>Les limitations du curriculum + système d’éducation à représenter une gamme divers de perspectives (parfois une manque d’inclusion)</a:t>
            </a:r>
            <a:endParaRPr sz="80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681350" y="173377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Trebuchet MS"/>
                <a:ea typeface="Trebuchet MS"/>
                <a:cs typeface="Trebuchet MS"/>
                <a:sym typeface="Trebuchet MS"/>
              </a:rPr>
              <a:t>L’influence des réseaux sociaux dans le </a:t>
            </a:r>
            <a:r>
              <a:rPr lang="en" sz="800">
                <a:latin typeface="Trebuchet MS"/>
                <a:ea typeface="Trebuchet MS"/>
                <a:cs typeface="Trebuchet MS"/>
                <a:sym typeface="Trebuchet MS"/>
              </a:rPr>
              <a:t>développement</a:t>
            </a:r>
            <a:r>
              <a:rPr lang="en" sz="800">
                <a:latin typeface="Trebuchet MS"/>
                <a:ea typeface="Trebuchet MS"/>
                <a:cs typeface="Trebuchet MS"/>
                <a:sym typeface="Trebuchet MS"/>
              </a:rPr>
              <a:t> + expression des perspectives</a:t>
            </a:r>
            <a:endParaRPr sz="80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2476825" y="8387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Trebuchet MS"/>
                <a:ea typeface="Trebuchet MS"/>
                <a:cs typeface="Trebuchet MS"/>
                <a:sym typeface="Trebuchet MS"/>
              </a:rPr>
              <a:t>Peur d’être isolé dans son exploration des nouveaux outils</a:t>
            </a:r>
            <a:endParaRPr sz="80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5168725" y="8387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Trebuchet MS"/>
                <a:ea typeface="Trebuchet MS"/>
                <a:cs typeface="Trebuchet MS"/>
                <a:sym typeface="Trebuchet MS"/>
              </a:rPr>
              <a:t>Anxieux à l’idée de manquer des consignes à cause de l’incompréhension des outils </a:t>
            </a:r>
            <a:endParaRPr sz="80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7562350" y="72792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Trebuchet MS"/>
                <a:ea typeface="Trebuchet MS"/>
                <a:cs typeface="Trebuchet MS"/>
                <a:sym typeface="Trebuchet MS"/>
              </a:rPr>
              <a:t>Interaction avec les camarades limitée</a:t>
            </a:r>
            <a:endParaRPr sz="80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6921950" y="173377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Trebuchet MS"/>
                <a:ea typeface="Trebuchet MS"/>
                <a:cs typeface="Trebuchet MS"/>
                <a:sym typeface="Trebuchet MS"/>
              </a:rPr>
              <a:t>Défis avec la gestion du temps, la capacité de remplir ses obligations</a:t>
            </a:r>
            <a:endParaRPr sz="80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2097075" y="3099600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Trebuchet MS"/>
                <a:ea typeface="Trebuchet MS"/>
                <a:cs typeface="Trebuchet MS"/>
                <a:sym typeface="Trebuchet MS"/>
              </a:rPr>
              <a:t>Contribution aux sondages et questionnaires pour préciser des </a:t>
            </a:r>
            <a:r>
              <a:rPr lang="en" sz="800">
                <a:latin typeface="Trebuchet MS"/>
                <a:ea typeface="Trebuchet MS"/>
                <a:cs typeface="Trebuchet MS"/>
                <a:sym typeface="Trebuchet MS"/>
              </a:rPr>
              <a:t>préférences</a:t>
            </a:r>
            <a:r>
              <a:rPr lang="en" sz="800">
                <a:latin typeface="Trebuchet MS"/>
                <a:ea typeface="Trebuchet MS"/>
                <a:cs typeface="Trebuchet MS"/>
                <a:sym typeface="Trebuchet MS"/>
              </a:rPr>
              <a:t> de l’étudiant au niveau des activités + thèmes abordées en cours</a:t>
            </a:r>
            <a:endParaRPr sz="80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5489675" y="3096850"/>
            <a:ext cx="15222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Trebuchet MS"/>
                <a:ea typeface="Trebuchet MS"/>
                <a:cs typeface="Trebuchet MS"/>
                <a:sym typeface="Trebuchet MS"/>
              </a:rPr>
              <a:t>Exprime un désir d’avoir les attentes clairement communiqués</a:t>
            </a:r>
            <a:endParaRPr sz="80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7589100" y="419282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Trebuchet MS"/>
                <a:ea typeface="Trebuchet MS"/>
                <a:cs typeface="Trebuchet MS"/>
                <a:sym typeface="Trebuchet MS"/>
              </a:rPr>
              <a:t>Des étudiants ont parfois oubliés des activités à cause de l’horaire moins formel</a:t>
            </a:r>
            <a:endParaRPr sz="80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4715475" y="422322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Trebuchet MS"/>
                <a:ea typeface="Trebuchet MS"/>
                <a:cs typeface="Trebuchet MS"/>
                <a:sym typeface="Trebuchet MS"/>
              </a:rPr>
              <a:t>Difficultés avec la connexion</a:t>
            </a:r>
            <a:endParaRPr sz="80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3005675" y="422322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Trebuchet MS"/>
                <a:ea typeface="Trebuchet MS"/>
                <a:cs typeface="Trebuchet MS"/>
                <a:sym typeface="Trebuchet MS"/>
              </a:rPr>
              <a:t>Facile à incorporer les vidéos, accès aux voix divers, apprentissage moins formel + plus implicite</a:t>
            </a:r>
            <a:endParaRPr sz="80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85250" y="422322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Trebuchet MS"/>
                <a:ea typeface="Trebuchet MS"/>
                <a:cs typeface="Trebuchet MS"/>
                <a:sym typeface="Trebuchet MS"/>
              </a:rPr>
              <a:t>L’incorporation de Discord a permis un horaire plus flexible, plus de choix pour les étudiants </a:t>
            </a:r>
            <a:endParaRPr sz="80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9345700" y="4581600"/>
            <a:ext cx="1738500" cy="80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ccbyncsa.png" id="79" name="Google Shape;79;p13"/>
          <p:cNvPicPr preferRelativeResize="0"/>
          <p:nvPr/>
        </p:nvPicPr>
        <p:blipFill rotWithShape="1">
          <a:blip r:embed="rId4">
            <a:alphaModFix/>
          </a:blip>
          <a:srcRect b="0" l="0" r="66504" t="0"/>
          <a:stretch/>
        </p:blipFill>
        <p:spPr>
          <a:xfrm>
            <a:off x="9700817" y="4953138"/>
            <a:ext cx="1126200" cy="428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980000"/>
                </a:solidFill>
              </a:rPr>
              <a:t>Consignes pour utiliser ce document</a:t>
            </a:r>
            <a:endParaRPr b="1">
              <a:solidFill>
                <a:srgbClr val="980000"/>
              </a:solidFill>
            </a:endParaRPr>
          </a:p>
        </p:txBody>
      </p:sp>
      <p:sp>
        <p:nvSpPr>
          <p:cNvPr id="85" name="Google Shape;85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</a:rPr>
              <a:t>1- Allez dans fichier </a:t>
            </a:r>
            <a:endParaRPr>
              <a:solidFill>
                <a:srgbClr val="98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</a:rPr>
              <a:t>2- Téléchargez le fichier en utilisant les logiciels PowerPoint (Microsoft) ou Slide (Google)</a:t>
            </a:r>
            <a:endParaRPr>
              <a:solidFill>
                <a:srgbClr val="98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</a:rPr>
              <a:t>3- Éditez la carte pour la modifier à votre guise</a:t>
            </a:r>
            <a:endParaRPr>
              <a:solidFill>
                <a:srgbClr val="98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rgbClr val="980000"/>
                </a:solidFill>
              </a:rPr>
              <a:t>4- Sauvegardez la carte pour l’utiliser ultérieurement</a:t>
            </a:r>
            <a:endParaRPr>
              <a:solidFill>
                <a:srgbClr val="98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