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8"/>
  </p:normalViewPr>
  <p:slideViewPr>
    <p:cSldViewPr snapToGrid="0">
      <p:cViewPr varScale="1">
        <p:scale>
          <a:sx n="141" d="100"/>
          <a:sy n="141" d="100"/>
        </p:scale>
        <p:origin x="800" y="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Google Shape;54;p13"/>
          <p:cNvCxnSpPr/>
          <p:nvPr/>
        </p:nvCxnSpPr>
        <p:spPr>
          <a:xfrm>
            <a:off x="20150" y="4069900"/>
            <a:ext cx="9115200" cy="192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5" name="Google Shape;55;p13"/>
          <p:cNvCxnSpPr/>
          <p:nvPr/>
        </p:nvCxnSpPr>
        <p:spPr>
          <a:xfrm rot="10800000" flipH="1">
            <a:off x="21325" y="28450"/>
            <a:ext cx="9103500" cy="40281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6" name="Google Shape;56;p13"/>
          <p:cNvCxnSpPr/>
          <p:nvPr/>
        </p:nvCxnSpPr>
        <p:spPr>
          <a:xfrm>
            <a:off x="42625" y="28425"/>
            <a:ext cx="9086400" cy="40353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57" name="Google Shape;57;p13" descr="person-1824147_640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31988" y="1362600"/>
            <a:ext cx="1561174" cy="1624643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3863438" y="2428713"/>
            <a:ext cx="14286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Qu’est-ce que vos apprenants...?</a:t>
            </a:r>
            <a:endParaRPr sz="12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2915075" y="2033650"/>
            <a:ext cx="11769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Entendent?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3593625" y="989338"/>
            <a:ext cx="2037900" cy="3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Pensent et ressentent?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3828900" y="3049300"/>
            <a:ext cx="14286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Disent et font?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5358325" y="1997200"/>
            <a:ext cx="9510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Voient?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cxnSp>
        <p:nvCxnSpPr>
          <p:cNvPr id="63" name="Google Shape;63;p13"/>
          <p:cNvCxnSpPr/>
          <p:nvPr/>
        </p:nvCxnSpPr>
        <p:spPr>
          <a:xfrm flipH="1">
            <a:off x="4603475" y="4099175"/>
            <a:ext cx="7200" cy="10089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4" name="Google Shape;64;p13"/>
          <p:cNvSpPr txBox="1"/>
          <p:nvPr/>
        </p:nvSpPr>
        <p:spPr>
          <a:xfrm>
            <a:off x="1685663" y="4473254"/>
            <a:ext cx="14286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Trebuchet MS"/>
                <a:ea typeface="Trebuchet MS"/>
                <a:cs typeface="Trebuchet MS"/>
                <a:sym typeface="Trebuchet MS"/>
              </a:rPr>
              <a:t>Points </a:t>
            </a:r>
            <a:r>
              <a:rPr lang="en" dirty="0" err="1">
                <a:latin typeface="Trebuchet MS"/>
                <a:ea typeface="Trebuchet MS"/>
                <a:cs typeface="Trebuchet MS"/>
                <a:sym typeface="Trebuchet MS"/>
              </a:rPr>
              <a:t>positifs</a:t>
            </a:r>
            <a:r>
              <a:rPr lang="en" dirty="0">
                <a:latin typeface="Trebuchet MS"/>
                <a:ea typeface="Trebuchet MS"/>
                <a:cs typeface="Trebuchet MS"/>
                <a:sym typeface="Trebuchet MS"/>
              </a:rPr>
              <a:t>?</a:t>
            </a:r>
            <a:endParaRPr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6206438" y="4413025"/>
            <a:ext cx="14286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Point négatifs?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172700" y="727925"/>
            <a:ext cx="1731468" cy="9368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Dans les discussions de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groupe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WhatsApp de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notre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école pour les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cours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en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ligne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, de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nombreux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étudiants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expriment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les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mêmes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préoccupations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, sentiments, observations, etc. (ex: points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positifs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et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négatifs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)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681350" y="173377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Beaucoup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sont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conscients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des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mêmes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avantages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et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inconvénients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de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l'apprentissage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en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ligne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.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2476825" y="83875"/>
            <a:ext cx="1490100" cy="1003074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Certains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cours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sont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mieux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organisés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que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d'autres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au format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en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ligne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. De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même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,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certains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professeurs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sont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plus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facilement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disponibles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pour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répondre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aux questions que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d'autres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.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5168725" y="8387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Parfois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, il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est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pratique de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suivre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ces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cours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en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ligne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,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tandis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que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d'autres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fois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,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cela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peut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être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frustrant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.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7292063" y="381274"/>
            <a:ext cx="1760387" cy="1228951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CA" sz="800" dirty="0">
                <a:solidFill>
                  <a:srgbClr val="000000"/>
                </a:solidFill>
                <a:effectLst/>
                <a:latin typeface="Helvetica" pitchFamily="2" charset="0"/>
              </a:rPr>
              <a:t>Il y a un manque </a:t>
            </a:r>
            <a:r>
              <a:rPr lang="en-CA" sz="800" dirty="0" err="1">
                <a:solidFill>
                  <a:srgbClr val="000000"/>
                </a:solidFill>
                <a:effectLst/>
                <a:latin typeface="Helvetica" pitchFamily="2" charset="0"/>
              </a:rPr>
              <a:t>d'enseignants</a:t>
            </a:r>
            <a:r>
              <a:rPr lang="en-CA" sz="800" dirty="0">
                <a:solidFill>
                  <a:srgbClr val="000000"/>
                </a:solidFill>
                <a:effectLst/>
                <a:latin typeface="Helvetica" pitchFamily="2" charset="0"/>
              </a:rPr>
              <a:t> dans </a:t>
            </a:r>
            <a:r>
              <a:rPr lang="en-CA" sz="800" dirty="0" err="1">
                <a:solidFill>
                  <a:srgbClr val="000000"/>
                </a:solidFill>
                <a:effectLst/>
                <a:latin typeface="Helvetica" pitchFamily="2" charset="0"/>
              </a:rPr>
              <a:t>nos</a:t>
            </a:r>
            <a:r>
              <a:rPr lang="en-CA" sz="800" dirty="0">
                <a:solidFill>
                  <a:srgbClr val="000000"/>
                </a:solidFill>
                <a:effectLst/>
                <a:latin typeface="Helvetica" pitchFamily="2" charset="0"/>
              </a:rPr>
              <a:t> écoles </a:t>
            </a:r>
            <a:r>
              <a:rPr lang="en-CA" sz="800" dirty="0" err="1">
                <a:solidFill>
                  <a:srgbClr val="000000"/>
                </a:solidFill>
                <a:effectLst/>
                <a:latin typeface="Helvetica" pitchFamily="2" charset="0"/>
              </a:rPr>
              <a:t>françaises</a:t>
            </a:r>
            <a:r>
              <a:rPr lang="en-CA" sz="800" dirty="0">
                <a:solidFill>
                  <a:srgbClr val="000000"/>
                </a:solidFill>
                <a:effectLst/>
                <a:latin typeface="Helvetica" pitchFamily="2" charset="0"/>
              </a:rPr>
              <a:t> dans </a:t>
            </a:r>
            <a:r>
              <a:rPr lang="en-CA" sz="800" dirty="0" err="1">
                <a:solidFill>
                  <a:srgbClr val="000000"/>
                </a:solidFill>
                <a:effectLst/>
                <a:latin typeface="Helvetica" pitchFamily="2" charset="0"/>
              </a:rPr>
              <a:t>plusieurs</a:t>
            </a:r>
            <a:r>
              <a:rPr lang="en-CA" sz="800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CA" sz="800" dirty="0" err="1">
                <a:solidFill>
                  <a:srgbClr val="000000"/>
                </a:solidFill>
                <a:effectLst/>
                <a:latin typeface="Helvetica" pitchFamily="2" charset="0"/>
              </a:rPr>
              <a:t>régions</a:t>
            </a:r>
            <a:r>
              <a:rPr lang="en-CA" sz="800" dirty="0">
                <a:solidFill>
                  <a:srgbClr val="000000"/>
                </a:solidFill>
                <a:effectLst/>
                <a:latin typeface="Helvetica" pitchFamily="2" charset="0"/>
              </a:rPr>
              <a:t> de </a:t>
            </a:r>
            <a:r>
              <a:rPr lang="en-CA" sz="800" dirty="0" err="1">
                <a:solidFill>
                  <a:srgbClr val="000000"/>
                </a:solidFill>
                <a:effectLst/>
                <a:latin typeface="Helvetica" pitchFamily="2" charset="0"/>
              </a:rPr>
              <a:t>notre</a:t>
            </a:r>
            <a:r>
              <a:rPr lang="en-CA" sz="800" dirty="0">
                <a:solidFill>
                  <a:srgbClr val="000000"/>
                </a:solidFill>
                <a:effectLst/>
                <a:latin typeface="Helvetica" pitchFamily="2" charset="0"/>
              </a:rPr>
              <a:t> province. </a:t>
            </a:r>
            <a:r>
              <a:rPr lang="en-CA" sz="800" dirty="0" err="1">
                <a:solidFill>
                  <a:srgbClr val="000000"/>
                </a:solidFill>
                <a:effectLst/>
                <a:latin typeface="Helvetica" pitchFamily="2" charset="0"/>
              </a:rPr>
              <a:t>Pouvoir</a:t>
            </a:r>
            <a:r>
              <a:rPr lang="en-CA" sz="800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CA" sz="800" dirty="0" err="1">
                <a:solidFill>
                  <a:srgbClr val="000000"/>
                </a:solidFill>
                <a:effectLst/>
                <a:latin typeface="Helvetica" pitchFamily="2" charset="0"/>
              </a:rPr>
              <a:t>suivre</a:t>
            </a:r>
            <a:r>
              <a:rPr lang="en-CA" sz="800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CA" sz="800" dirty="0" err="1">
                <a:solidFill>
                  <a:srgbClr val="000000"/>
                </a:solidFill>
                <a:effectLst/>
                <a:latin typeface="Helvetica" pitchFamily="2" charset="0"/>
              </a:rPr>
              <a:t>ces</a:t>
            </a:r>
            <a:r>
              <a:rPr lang="en-CA" sz="800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CA" sz="800" dirty="0" err="1">
                <a:solidFill>
                  <a:srgbClr val="000000"/>
                </a:solidFill>
                <a:effectLst/>
                <a:latin typeface="Helvetica" pitchFamily="2" charset="0"/>
              </a:rPr>
              <a:t>cours</a:t>
            </a:r>
            <a:r>
              <a:rPr lang="en-CA" sz="800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CA" sz="800" dirty="0" err="1">
                <a:solidFill>
                  <a:srgbClr val="000000"/>
                </a:solidFill>
                <a:effectLst/>
                <a:latin typeface="Helvetica" pitchFamily="2" charset="0"/>
              </a:rPr>
              <a:t>en</a:t>
            </a:r>
            <a:r>
              <a:rPr lang="en-CA" sz="800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CA" sz="800" dirty="0" err="1">
                <a:solidFill>
                  <a:srgbClr val="000000"/>
                </a:solidFill>
                <a:effectLst/>
                <a:latin typeface="Helvetica" pitchFamily="2" charset="0"/>
              </a:rPr>
              <a:t>ligne</a:t>
            </a:r>
            <a:r>
              <a:rPr lang="en-CA" sz="800" dirty="0">
                <a:solidFill>
                  <a:srgbClr val="000000"/>
                </a:solidFill>
                <a:effectLst/>
                <a:latin typeface="Helvetica" pitchFamily="2" charset="0"/>
              </a:rPr>
              <a:t> aide </a:t>
            </a:r>
            <a:r>
              <a:rPr lang="en-CA" sz="800" dirty="0" err="1">
                <a:solidFill>
                  <a:srgbClr val="000000"/>
                </a:solidFill>
                <a:effectLst/>
                <a:latin typeface="Helvetica" pitchFamily="2" charset="0"/>
              </a:rPr>
              <a:t>à</a:t>
            </a:r>
            <a:r>
              <a:rPr lang="en-CA" sz="800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CA" sz="800" dirty="0" err="1">
                <a:solidFill>
                  <a:srgbClr val="000000"/>
                </a:solidFill>
                <a:effectLst/>
                <a:latin typeface="Helvetica" pitchFamily="2" charset="0"/>
              </a:rPr>
              <a:t>combler</a:t>
            </a:r>
            <a:r>
              <a:rPr lang="en-CA" sz="800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CA" sz="800" dirty="0" err="1">
                <a:solidFill>
                  <a:srgbClr val="000000"/>
                </a:solidFill>
                <a:effectLst/>
                <a:latin typeface="Helvetica" pitchFamily="2" charset="0"/>
              </a:rPr>
              <a:t>cette</a:t>
            </a:r>
            <a:r>
              <a:rPr lang="en-CA" sz="800" dirty="0">
                <a:solidFill>
                  <a:srgbClr val="000000"/>
                </a:solidFill>
                <a:effectLst/>
                <a:latin typeface="Helvetica" pitchFamily="2" charset="0"/>
              </a:rPr>
              <a:t> lacune </a:t>
            </a:r>
            <a:r>
              <a:rPr lang="en-CA" sz="800" dirty="0" err="1">
                <a:solidFill>
                  <a:srgbClr val="000000"/>
                </a:solidFill>
                <a:effectLst/>
                <a:latin typeface="Helvetica" pitchFamily="2" charset="0"/>
              </a:rPr>
              <a:t>en</a:t>
            </a:r>
            <a:r>
              <a:rPr lang="en-CA" sz="800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CA" sz="800" dirty="0" err="1">
                <a:solidFill>
                  <a:srgbClr val="000000"/>
                </a:solidFill>
                <a:effectLst/>
                <a:latin typeface="Helvetica" pitchFamily="2" charset="0"/>
              </a:rPr>
              <a:t>permettant</a:t>
            </a:r>
            <a:r>
              <a:rPr lang="en-CA" sz="800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CA" sz="800" dirty="0" err="1">
                <a:solidFill>
                  <a:srgbClr val="000000"/>
                </a:solidFill>
                <a:effectLst/>
                <a:latin typeface="Helvetica" pitchFamily="2" charset="0"/>
              </a:rPr>
              <a:t>à</a:t>
            </a:r>
            <a:r>
              <a:rPr lang="en-CA" sz="800" dirty="0">
                <a:solidFill>
                  <a:srgbClr val="000000"/>
                </a:solidFill>
                <a:effectLst/>
                <a:latin typeface="Helvetica" pitchFamily="2" charset="0"/>
              </a:rPr>
              <a:t> beaucoup </a:t>
            </a:r>
            <a:r>
              <a:rPr lang="en-CA" sz="800" dirty="0" err="1">
                <a:solidFill>
                  <a:srgbClr val="000000"/>
                </a:solidFill>
                <a:effectLst/>
                <a:latin typeface="Helvetica" pitchFamily="2" charset="0"/>
              </a:rPr>
              <a:t>d'entre</a:t>
            </a:r>
            <a:r>
              <a:rPr lang="en-CA" sz="800" dirty="0">
                <a:solidFill>
                  <a:srgbClr val="000000"/>
                </a:solidFill>
                <a:effectLst/>
                <a:latin typeface="Helvetica" pitchFamily="2" charset="0"/>
              </a:rPr>
              <a:t> nous de </a:t>
            </a:r>
            <a:r>
              <a:rPr lang="en-CA" sz="800" dirty="0" err="1">
                <a:solidFill>
                  <a:srgbClr val="000000"/>
                </a:solidFill>
                <a:effectLst/>
                <a:latin typeface="Helvetica" pitchFamily="2" charset="0"/>
              </a:rPr>
              <a:t>travailler</a:t>
            </a:r>
            <a:r>
              <a:rPr lang="en-CA" sz="800" dirty="0">
                <a:solidFill>
                  <a:srgbClr val="000000"/>
                </a:solidFill>
                <a:effectLst/>
                <a:latin typeface="Helvetica" pitchFamily="2" charset="0"/>
              </a:rPr>
              <a:t> dans les écoles tout </a:t>
            </a:r>
            <a:r>
              <a:rPr lang="en-CA" sz="800" dirty="0" err="1">
                <a:solidFill>
                  <a:srgbClr val="000000"/>
                </a:solidFill>
                <a:effectLst/>
                <a:latin typeface="Helvetica" pitchFamily="2" charset="0"/>
              </a:rPr>
              <a:t>en</a:t>
            </a:r>
            <a:r>
              <a:rPr lang="en-CA" sz="800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CA" sz="800" dirty="0" err="1">
                <a:solidFill>
                  <a:srgbClr val="000000"/>
                </a:solidFill>
                <a:effectLst/>
                <a:latin typeface="Helvetica" pitchFamily="2" charset="0"/>
              </a:rPr>
              <a:t>travaillant</a:t>
            </a:r>
            <a:r>
              <a:rPr lang="en-CA" sz="800" dirty="0">
                <a:solidFill>
                  <a:srgbClr val="000000"/>
                </a:solidFill>
                <a:effectLst/>
                <a:latin typeface="Helvetica" pitchFamily="2" charset="0"/>
              </a:rPr>
              <a:t> sur </a:t>
            </a:r>
            <a:r>
              <a:rPr lang="en-CA" sz="800" dirty="0" err="1">
                <a:solidFill>
                  <a:srgbClr val="000000"/>
                </a:solidFill>
                <a:effectLst/>
                <a:latin typeface="Helvetica" pitchFamily="2" charset="0"/>
              </a:rPr>
              <a:t>nos</a:t>
            </a:r>
            <a:r>
              <a:rPr lang="en-CA" sz="800" dirty="0">
                <a:solidFill>
                  <a:srgbClr val="000000"/>
                </a:solidFill>
                <a:effectLst/>
                <a:latin typeface="Helvetica" pitchFamily="2" charset="0"/>
              </a:rPr>
              <a:t> qualifications.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6921950" y="1733774"/>
            <a:ext cx="1814644" cy="1349727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CA" sz="800" dirty="0">
                <a:solidFill>
                  <a:srgbClr val="000000"/>
                </a:solidFill>
                <a:effectLst/>
                <a:latin typeface="Trebuchet MS" panose="020B0703020202090204" pitchFamily="34" charset="0"/>
              </a:rPr>
              <a:t>Une </a:t>
            </a:r>
            <a:r>
              <a:rPr lang="en-CA" sz="800" dirty="0" err="1">
                <a:solidFill>
                  <a:srgbClr val="000000"/>
                </a:solidFill>
                <a:effectLst/>
                <a:latin typeface="Trebuchet MS" panose="020B0703020202090204" pitchFamily="34" charset="0"/>
              </a:rPr>
              <a:t>personne</a:t>
            </a:r>
            <a:r>
              <a:rPr lang="en-CA" sz="800" dirty="0">
                <a:solidFill>
                  <a:srgbClr val="000000"/>
                </a:solidFill>
                <a:effectLst/>
                <a:latin typeface="Trebuchet MS" panose="020B0703020202090204" pitchFamily="34" charset="0"/>
              </a:rPr>
              <a:t> qui observe les </a:t>
            </a:r>
            <a:r>
              <a:rPr lang="en-CA" sz="800" dirty="0" err="1">
                <a:solidFill>
                  <a:srgbClr val="000000"/>
                </a:solidFill>
                <a:effectLst/>
                <a:latin typeface="Trebuchet MS" panose="020B0703020202090204" pitchFamily="34" charset="0"/>
              </a:rPr>
              <a:t>étudiants</a:t>
            </a:r>
            <a:r>
              <a:rPr lang="en-CA" sz="800" dirty="0">
                <a:solidFill>
                  <a:srgbClr val="000000"/>
                </a:solidFill>
                <a:effectLst/>
                <a:latin typeface="Trebuchet MS" panose="020B0703020202090204" pitchFamily="34" charset="0"/>
              </a:rPr>
              <a:t> dans </a:t>
            </a:r>
            <a:r>
              <a:rPr lang="en-CA" sz="800" dirty="0" err="1">
                <a:solidFill>
                  <a:srgbClr val="000000"/>
                </a:solidFill>
                <a:effectLst/>
                <a:latin typeface="Trebuchet MS" panose="020B0703020202090204" pitchFamily="34" charset="0"/>
              </a:rPr>
              <a:t>leurs</a:t>
            </a:r>
            <a:r>
              <a:rPr lang="en-CA" sz="800" dirty="0">
                <a:solidFill>
                  <a:srgbClr val="000000"/>
                </a:solidFill>
                <a:effectLst/>
                <a:latin typeface="Trebuchet MS" panose="020B0703020202090204" pitchFamily="34" charset="0"/>
              </a:rPr>
              <a:t> stages </a:t>
            </a:r>
            <a:r>
              <a:rPr lang="en-CA" sz="800" dirty="0" err="1">
                <a:solidFill>
                  <a:srgbClr val="000000"/>
                </a:solidFill>
                <a:effectLst/>
                <a:latin typeface="Trebuchet MS" panose="020B0703020202090204" pitchFamily="34" charset="0"/>
              </a:rPr>
              <a:t>m'a</a:t>
            </a:r>
            <a:r>
              <a:rPr lang="en-CA" sz="800" dirty="0">
                <a:solidFill>
                  <a:srgbClr val="000000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CA" sz="800" dirty="0" err="1">
                <a:solidFill>
                  <a:srgbClr val="000000"/>
                </a:solidFill>
                <a:effectLst/>
                <a:latin typeface="Trebuchet MS" panose="020B0703020202090204" pitchFamily="34" charset="0"/>
              </a:rPr>
              <a:t>dit</a:t>
            </a:r>
            <a:r>
              <a:rPr lang="en-CA" sz="800" dirty="0">
                <a:solidFill>
                  <a:srgbClr val="000000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CA" sz="800" dirty="0" err="1">
                <a:solidFill>
                  <a:srgbClr val="000000"/>
                </a:solidFill>
                <a:effectLst/>
                <a:latin typeface="Trebuchet MS" panose="020B0703020202090204" pitchFamily="34" charset="0"/>
              </a:rPr>
              <a:t>qu'elle</a:t>
            </a:r>
            <a:r>
              <a:rPr lang="en-CA" sz="800" dirty="0">
                <a:solidFill>
                  <a:srgbClr val="000000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CA" sz="800" dirty="0" err="1">
                <a:solidFill>
                  <a:srgbClr val="000000"/>
                </a:solidFill>
                <a:effectLst/>
                <a:latin typeface="Trebuchet MS" panose="020B0703020202090204" pitchFamily="34" charset="0"/>
              </a:rPr>
              <a:t>pouvait</a:t>
            </a:r>
            <a:r>
              <a:rPr lang="en-CA" sz="800" dirty="0">
                <a:solidFill>
                  <a:srgbClr val="000000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CA" sz="800" dirty="0" err="1">
                <a:solidFill>
                  <a:srgbClr val="000000"/>
                </a:solidFill>
                <a:effectLst/>
                <a:latin typeface="Trebuchet MS" panose="020B0703020202090204" pitchFamily="34" charset="0"/>
              </a:rPr>
              <a:t>voir</a:t>
            </a:r>
            <a:r>
              <a:rPr lang="en-CA" sz="800" dirty="0">
                <a:solidFill>
                  <a:srgbClr val="000000"/>
                </a:solidFill>
                <a:effectLst/>
                <a:latin typeface="Trebuchet MS" panose="020B0703020202090204" pitchFamily="34" charset="0"/>
              </a:rPr>
              <a:t> la </a:t>
            </a:r>
            <a:r>
              <a:rPr lang="en-CA" sz="800" dirty="0" err="1">
                <a:solidFill>
                  <a:srgbClr val="000000"/>
                </a:solidFill>
                <a:effectLst/>
                <a:latin typeface="Trebuchet MS" panose="020B0703020202090204" pitchFamily="34" charset="0"/>
              </a:rPr>
              <a:t>différence</a:t>
            </a:r>
            <a:r>
              <a:rPr lang="en-CA" sz="800" dirty="0">
                <a:solidFill>
                  <a:srgbClr val="000000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CA" sz="800" dirty="0" err="1">
                <a:solidFill>
                  <a:srgbClr val="000000"/>
                </a:solidFill>
                <a:effectLst/>
                <a:latin typeface="Trebuchet MS" panose="020B0703020202090204" pitchFamily="34" charset="0"/>
              </a:rPr>
              <a:t>lorsqu'un</a:t>
            </a:r>
            <a:r>
              <a:rPr lang="en-CA" sz="800" dirty="0">
                <a:solidFill>
                  <a:srgbClr val="000000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CA" sz="800" dirty="0" err="1">
                <a:solidFill>
                  <a:srgbClr val="000000"/>
                </a:solidFill>
                <a:effectLst/>
                <a:latin typeface="Trebuchet MS" panose="020B0703020202090204" pitchFamily="34" charset="0"/>
              </a:rPr>
              <a:t>élève</a:t>
            </a:r>
            <a:r>
              <a:rPr lang="en-CA" sz="800" dirty="0">
                <a:solidFill>
                  <a:srgbClr val="000000"/>
                </a:solidFill>
                <a:effectLst/>
                <a:latin typeface="Trebuchet MS" panose="020B0703020202090204" pitchFamily="34" charset="0"/>
              </a:rPr>
              <a:t> a déjà </a:t>
            </a:r>
            <a:r>
              <a:rPr lang="en-CA" sz="800" dirty="0" err="1">
                <a:solidFill>
                  <a:srgbClr val="000000"/>
                </a:solidFill>
                <a:effectLst/>
                <a:latin typeface="Trebuchet MS" panose="020B0703020202090204" pitchFamily="34" charset="0"/>
              </a:rPr>
              <a:t>eu</a:t>
            </a:r>
            <a:r>
              <a:rPr lang="en-CA" sz="800" dirty="0">
                <a:solidFill>
                  <a:srgbClr val="000000"/>
                </a:solidFill>
                <a:effectLst/>
                <a:latin typeface="Trebuchet MS" panose="020B0703020202090204" pitchFamily="34" charset="0"/>
              </a:rPr>
              <a:t> la chance de </a:t>
            </a:r>
            <a:r>
              <a:rPr lang="en-CA" sz="800" dirty="0" err="1">
                <a:solidFill>
                  <a:srgbClr val="000000"/>
                </a:solidFill>
                <a:effectLst/>
                <a:latin typeface="Trebuchet MS" panose="020B0703020202090204" pitchFamily="34" charset="0"/>
              </a:rPr>
              <a:t>travailler</a:t>
            </a:r>
            <a:r>
              <a:rPr lang="en-CA" sz="800" dirty="0">
                <a:solidFill>
                  <a:srgbClr val="000000"/>
                </a:solidFill>
                <a:effectLst/>
                <a:latin typeface="Trebuchet MS" panose="020B0703020202090204" pitchFamily="34" charset="0"/>
              </a:rPr>
              <a:t> dans les écoles au long de </a:t>
            </a:r>
            <a:r>
              <a:rPr lang="en-CA" sz="800" dirty="0" err="1">
                <a:solidFill>
                  <a:srgbClr val="000000"/>
                </a:solidFill>
                <a:effectLst/>
                <a:latin typeface="Trebuchet MS" panose="020B0703020202090204" pitchFamily="34" charset="0"/>
              </a:rPr>
              <a:t>leur</a:t>
            </a:r>
            <a:r>
              <a:rPr lang="en-CA" sz="800" dirty="0">
                <a:solidFill>
                  <a:srgbClr val="000000"/>
                </a:solidFill>
                <a:effectLst/>
                <a:latin typeface="Trebuchet MS" panose="020B0703020202090204" pitchFamily="34" charset="0"/>
              </a:rPr>
              <a:t> B.Ed. Elle a </a:t>
            </a:r>
            <a:r>
              <a:rPr lang="en-CA" sz="800" dirty="0" err="1">
                <a:solidFill>
                  <a:srgbClr val="000000"/>
                </a:solidFill>
                <a:effectLst/>
                <a:latin typeface="Trebuchet MS" panose="020B0703020202090204" pitchFamily="34" charset="0"/>
              </a:rPr>
              <a:t>déclaré</a:t>
            </a:r>
            <a:r>
              <a:rPr lang="en-CA" sz="800" dirty="0">
                <a:solidFill>
                  <a:srgbClr val="000000"/>
                </a:solidFill>
                <a:effectLst/>
                <a:latin typeface="Trebuchet MS" panose="020B0703020202090204" pitchFamily="34" charset="0"/>
              </a:rPr>
              <a:t> que </a:t>
            </a:r>
            <a:r>
              <a:rPr lang="en-CA" sz="800" dirty="0" err="1">
                <a:solidFill>
                  <a:srgbClr val="000000"/>
                </a:solidFill>
                <a:effectLst/>
                <a:latin typeface="Trebuchet MS" panose="020B0703020202090204" pitchFamily="34" charset="0"/>
              </a:rPr>
              <a:t>ces</a:t>
            </a:r>
            <a:r>
              <a:rPr lang="en-CA" sz="800" dirty="0">
                <a:solidFill>
                  <a:srgbClr val="000000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CA" sz="800" dirty="0" err="1">
                <a:solidFill>
                  <a:srgbClr val="000000"/>
                </a:solidFill>
                <a:effectLst/>
                <a:latin typeface="Trebuchet MS" panose="020B0703020202090204" pitchFamily="34" charset="0"/>
              </a:rPr>
              <a:t>personnes</a:t>
            </a:r>
            <a:r>
              <a:rPr lang="en-CA" sz="800" dirty="0">
                <a:solidFill>
                  <a:srgbClr val="000000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CA" sz="800" dirty="0" err="1">
                <a:solidFill>
                  <a:srgbClr val="000000"/>
                </a:solidFill>
                <a:effectLst/>
                <a:latin typeface="Trebuchet MS" panose="020B0703020202090204" pitchFamily="34" charset="0"/>
              </a:rPr>
              <a:t>étaient</a:t>
            </a:r>
            <a:r>
              <a:rPr lang="en-CA" sz="800" dirty="0">
                <a:solidFill>
                  <a:srgbClr val="000000"/>
                </a:solidFill>
                <a:effectLst/>
                <a:latin typeface="Trebuchet MS" panose="020B0703020202090204" pitchFamily="34" charset="0"/>
              </a:rPr>
              <a:t> </a:t>
            </a:r>
            <a:r>
              <a:rPr lang="en-CA" sz="800" dirty="0" err="1">
                <a:solidFill>
                  <a:srgbClr val="000000"/>
                </a:solidFill>
                <a:effectLst/>
                <a:latin typeface="Trebuchet MS" panose="020B0703020202090204" pitchFamily="34" charset="0"/>
              </a:rPr>
              <a:t>évidemment</a:t>
            </a:r>
            <a:r>
              <a:rPr lang="en-CA" sz="800" dirty="0">
                <a:solidFill>
                  <a:srgbClr val="000000"/>
                </a:solidFill>
                <a:effectLst/>
                <a:latin typeface="Trebuchet MS" panose="020B0703020202090204" pitchFamily="34" charset="0"/>
              </a:rPr>
              <a:t> plus </a:t>
            </a:r>
            <a:r>
              <a:rPr lang="en-CA" sz="800" dirty="0" err="1">
                <a:solidFill>
                  <a:srgbClr val="000000"/>
                </a:solidFill>
                <a:effectLst/>
                <a:latin typeface="Trebuchet MS" panose="020B0703020202090204" pitchFamily="34" charset="0"/>
              </a:rPr>
              <a:t>confortables</a:t>
            </a:r>
            <a:r>
              <a:rPr lang="en-CA" sz="800" dirty="0">
                <a:solidFill>
                  <a:srgbClr val="000000"/>
                </a:solidFill>
                <a:effectLst/>
                <a:latin typeface="Trebuchet MS" panose="020B0703020202090204" pitchFamily="34" charset="0"/>
              </a:rPr>
              <a:t>, </a:t>
            </a:r>
            <a:r>
              <a:rPr lang="en-CA" sz="800" dirty="0" err="1">
                <a:solidFill>
                  <a:srgbClr val="000000"/>
                </a:solidFill>
                <a:effectLst/>
                <a:latin typeface="Trebuchet MS" panose="020B0703020202090204" pitchFamily="34" charset="0"/>
              </a:rPr>
              <a:t>confiantes</a:t>
            </a:r>
            <a:r>
              <a:rPr lang="en-CA" sz="800" dirty="0">
                <a:solidFill>
                  <a:srgbClr val="000000"/>
                </a:solidFill>
                <a:effectLst/>
                <a:latin typeface="Trebuchet MS" panose="020B0703020202090204" pitchFamily="34" charset="0"/>
              </a:rPr>
              <a:t> et </a:t>
            </a:r>
            <a:r>
              <a:rPr lang="en-CA" sz="800" dirty="0" err="1">
                <a:solidFill>
                  <a:srgbClr val="000000"/>
                </a:solidFill>
                <a:effectLst/>
                <a:latin typeface="Trebuchet MS" panose="020B0703020202090204" pitchFamily="34" charset="0"/>
              </a:rPr>
              <a:t>avancées</a:t>
            </a:r>
            <a:r>
              <a:rPr lang="en-CA" sz="800" dirty="0">
                <a:solidFill>
                  <a:srgbClr val="000000"/>
                </a:solidFill>
                <a:effectLst/>
                <a:latin typeface="Trebuchet MS" panose="020B0703020202090204" pitchFamily="34" charset="0"/>
              </a:rPr>
              <a:t> que </a:t>
            </a:r>
            <a:r>
              <a:rPr lang="en-CA" sz="800" dirty="0" err="1">
                <a:solidFill>
                  <a:srgbClr val="000000"/>
                </a:solidFill>
                <a:effectLst/>
                <a:latin typeface="Trebuchet MS" panose="020B0703020202090204" pitchFamily="34" charset="0"/>
              </a:rPr>
              <a:t>d’autres</a:t>
            </a:r>
            <a:r>
              <a:rPr lang="en-CA" sz="800" dirty="0">
                <a:solidFill>
                  <a:srgbClr val="000000"/>
                </a:solidFill>
                <a:effectLst/>
                <a:latin typeface="Trebuchet MS" panose="020B0703020202090204" pitchFamily="34" charset="0"/>
              </a:rPr>
              <a:t>.</a:t>
            </a:r>
          </a:p>
        </p:txBody>
      </p:sp>
      <p:sp>
        <p:nvSpPr>
          <p:cNvPr id="72" name="Google Shape;72;p13"/>
          <p:cNvSpPr txBox="1"/>
          <p:nvPr/>
        </p:nvSpPr>
        <p:spPr>
          <a:xfrm>
            <a:off x="1644181" y="3099600"/>
            <a:ext cx="2187807" cy="940792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Je parle surtout des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avantages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de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l'éducation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en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ligne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par rapport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à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la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capacité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de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pouvoir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travailler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dans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une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école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en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même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temps. Il y a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cependant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des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inconvénients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que je partage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moins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souvent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avec les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autres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.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3" name="Google Shape;73;p13"/>
          <p:cNvSpPr txBox="1"/>
          <p:nvPr/>
        </p:nvSpPr>
        <p:spPr>
          <a:xfrm>
            <a:off x="5234291" y="3102303"/>
            <a:ext cx="1802388" cy="992972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Je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travaille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tràs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fort pour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m'assurer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d'avoir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un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horaire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bien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organisé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et que je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garde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suffisamment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de temps pour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mon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emplois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et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mes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études dans ma vie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quotidienne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.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Parfois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,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cela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peut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être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beaucoup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à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gérer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.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4" name="Google Shape;74;p13"/>
          <p:cNvSpPr txBox="1"/>
          <p:nvPr/>
        </p:nvSpPr>
        <p:spPr>
          <a:xfrm>
            <a:off x="7589100" y="4137808"/>
            <a:ext cx="1490100" cy="937317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Vous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devez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être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très auto-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discipliné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et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organisé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pour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vous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assurer que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vous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complétez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tout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à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temps. Sans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ces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compétences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,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ce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sera beaucoup plus difficile de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réussir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.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5" name="Google Shape;75;p13"/>
          <p:cNvSpPr txBox="1"/>
          <p:nvPr/>
        </p:nvSpPr>
        <p:spPr>
          <a:xfrm>
            <a:off x="4715475" y="422322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Vous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devez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être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très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indépendant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, car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vous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faites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beaucoup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d'auto-enseignement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dans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ce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programme.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6" name="Google Shape;76;p13"/>
          <p:cNvSpPr txBox="1"/>
          <p:nvPr/>
        </p:nvSpPr>
        <p:spPr>
          <a:xfrm>
            <a:off x="3005675" y="4118608"/>
            <a:ext cx="1490100" cy="986917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Pour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ceux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qui ne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vivent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pas dans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une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ville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qui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offre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ce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programme, nous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sommes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en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mesure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d'économiser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une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somme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d'argent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importante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en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ne pas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déménageant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pour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suivre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ce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programme.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7" name="Google Shape;77;p13"/>
          <p:cNvSpPr txBox="1"/>
          <p:nvPr/>
        </p:nvSpPr>
        <p:spPr>
          <a:xfrm>
            <a:off x="8650" y="3922337"/>
            <a:ext cx="1731468" cy="1183188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Il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permet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à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beaucoup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d'entre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nous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comme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étudiants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de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travailler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dans les écoles pendant que nous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terminons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notre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B.Éd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.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en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ligne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. Nous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sommes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en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mesure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de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travailler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pendant la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journée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et de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suivre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nos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cours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 le </a:t>
            </a:r>
            <a:r>
              <a:rPr lang="en-CA" sz="800" dirty="0" err="1">
                <a:latin typeface="Trebuchet MS"/>
                <a:ea typeface="Trebuchet MS"/>
                <a:cs typeface="Trebuchet MS"/>
                <a:sym typeface="Trebuchet MS"/>
              </a:rPr>
              <a:t>soir</a:t>
            </a:r>
            <a:r>
              <a:rPr lang="en-CA" sz="800" dirty="0">
                <a:latin typeface="Trebuchet MS"/>
                <a:ea typeface="Trebuchet MS"/>
                <a:cs typeface="Trebuchet MS"/>
                <a:sym typeface="Trebuchet MS"/>
              </a:rPr>
              <a:t>.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8" name="Google Shape;78;p13"/>
          <p:cNvSpPr txBox="1"/>
          <p:nvPr/>
        </p:nvSpPr>
        <p:spPr>
          <a:xfrm>
            <a:off x="9345700" y="4581600"/>
            <a:ext cx="1738500" cy="8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9" name="Google Shape;79;p13" descr="ccbyncsa.png"/>
          <p:cNvPicPr preferRelativeResize="0"/>
          <p:nvPr/>
        </p:nvPicPr>
        <p:blipFill rotWithShape="1">
          <a:blip r:embed="rId4">
            <a:alphaModFix/>
          </a:blip>
          <a:srcRect r="66504"/>
          <a:stretch/>
        </p:blipFill>
        <p:spPr>
          <a:xfrm>
            <a:off x="9700817" y="4953138"/>
            <a:ext cx="1126200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FBB5992-7F78-308A-4544-05C75493C2CE}"/>
              </a:ext>
            </a:extLst>
          </p:cNvPr>
          <p:cNvSpPr txBox="1"/>
          <p:nvPr/>
        </p:nvSpPr>
        <p:spPr>
          <a:xfrm>
            <a:off x="4158262" y="1479486"/>
            <a:ext cx="89926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700" dirty="0">
                <a:solidFill>
                  <a:schemeClr val="bg1"/>
                </a:solidFill>
                <a:effectLst/>
                <a:latin typeface="Helvetica" pitchFamily="2" charset="0"/>
              </a:rPr>
              <a:t>Les étudiants du programme d’éducation en ligne par rapport à leurs expériences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429</Words>
  <Application>Microsoft Macintosh PowerPoint</Application>
  <PresentationFormat>On-screen Show (16:9)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Helvetica</vt:lpstr>
      <vt:lpstr>Trebuchet MS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Cora Chambers</cp:lastModifiedBy>
  <cp:revision>3</cp:revision>
  <dcterms:modified xsi:type="dcterms:W3CDTF">2023-12-27T19:17:11Z</dcterms:modified>
</cp:coreProperties>
</file>