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9" r:id="rId6"/>
    <p:sldId id="280" r:id="rId7"/>
    <p:sldId id="258" r:id="rId8"/>
    <p:sldId id="260" r:id="rId9"/>
    <p:sldId id="261" r:id="rId10"/>
    <p:sldId id="279" r:id="rId11"/>
    <p:sldId id="262" r:id="rId12"/>
    <p:sldId id="263" r:id="rId13"/>
    <p:sldId id="264" r:id="rId14"/>
    <p:sldId id="265" r:id="rId15"/>
    <p:sldId id="266" r:id="rId16"/>
    <p:sldId id="267" r:id="rId17"/>
    <p:sldId id="268" r:id="rId18"/>
    <p:sldId id="269" r:id="rId19"/>
    <p:sldId id="270" r:id="rId20"/>
    <p:sldId id="272" r:id="rId21"/>
    <p:sldId id="273" r:id="rId22"/>
    <p:sldId id="274"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9" d="100"/>
          <a:sy n="69" d="100"/>
        </p:scale>
        <p:origin x="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4" name="Espace réservé de la date 3"/>
          <p:cNvSpPr>
            <a:spLocks noGrp="1"/>
          </p:cNvSpPr>
          <p:nvPr>
            <p:ph type="dt" sz="half" idx="10"/>
          </p:nvPr>
        </p:nvSpPr>
        <p:spPr/>
        <p:txBody>
          <a:body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129371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44932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en-US"/>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1672255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44790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3195369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4"/>
          <p:cNvSpPr>
            <a:spLocks noGrp="1"/>
          </p:cNvSpPr>
          <p:nvPr>
            <p:ph type="dt" sz="half" idx="10"/>
          </p:nvPr>
        </p:nvSpPr>
        <p:spPr/>
        <p:txBody>
          <a:bodyPr/>
          <a:lstStyle/>
          <a:p>
            <a:fld id="{5E091D8B-1751-441E-8B22-BE8985AFC099}" type="datetimeFigureOut">
              <a:rPr lang="en-US" smtClean="0"/>
              <a:t>11/30/2023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39173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en-US"/>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6"/>
          <p:cNvSpPr>
            <a:spLocks noGrp="1"/>
          </p:cNvSpPr>
          <p:nvPr>
            <p:ph type="dt" sz="half" idx="10"/>
          </p:nvPr>
        </p:nvSpPr>
        <p:spPr/>
        <p:txBody>
          <a:bodyPr/>
          <a:lstStyle/>
          <a:p>
            <a:fld id="{5E091D8B-1751-441E-8B22-BE8985AFC099}" type="datetimeFigureOut">
              <a:rPr lang="en-US" smtClean="0"/>
              <a:t>11/30/2023</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177664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e la date 2"/>
          <p:cNvSpPr>
            <a:spLocks noGrp="1"/>
          </p:cNvSpPr>
          <p:nvPr>
            <p:ph type="dt" sz="half" idx="10"/>
          </p:nvPr>
        </p:nvSpPr>
        <p:spPr/>
        <p:txBody>
          <a:bodyPr/>
          <a:lstStyle/>
          <a:p>
            <a:fld id="{5E091D8B-1751-441E-8B22-BE8985AFC099}" type="datetimeFigureOut">
              <a:rPr lang="en-US" smtClean="0"/>
              <a:t>11/30/2023</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237597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E091D8B-1751-441E-8B22-BE8985AFC099}" type="datetimeFigureOut">
              <a:rPr lang="en-US" smtClean="0"/>
              <a:t>11/30/2023</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138198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091D8B-1751-441E-8B22-BE8985AFC099}" type="datetimeFigureOut">
              <a:rPr lang="en-US" smtClean="0"/>
              <a:t>11/30/2023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41015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5E091D8B-1751-441E-8B22-BE8985AFC099}" type="datetimeFigureOut">
              <a:rPr lang="en-US" smtClean="0"/>
              <a:t>11/30/2023</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97CA032C-CB57-492D-BB01-512132B3DFEF}" type="slidenum">
              <a:rPr lang="en-US" smtClean="0"/>
              <a:t>‹N°›</a:t>
            </a:fld>
            <a:endParaRPr lang="en-US"/>
          </a:p>
        </p:txBody>
      </p:sp>
    </p:spTree>
    <p:extLst>
      <p:ext uri="{BB962C8B-B14F-4D97-AF65-F5344CB8AC3E}">
        <p14:creationId xmlns:p14="http://schemas.microsoft.com/office/powerpoint/2010/main" val="1149338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91D8B-1751-441E-8B22-BE8985AFC099}" type="datetimeFigureOut">
              <a:rPr lang="en-US" smtClean="0"/>
              <a:t>11/30/2023</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A032C-CB57-492D-BB01-512132B3DFEF}" type="slidenum">
              <a:rPr lang="en-US" smtClean="0"/>
              <a:t>‹N°›</a:t>
            </a:fld>
            <a:endParaRPr lang="en-US"/>
          </a:p>
        </p:txBody>
      </p:sp>
    </p:spTree>
    <p:extLst>
      <p:ext uri="{BB962C8B-B14F-4D97-AF65-F5344CB8AC3E}">
        <p14:creationId xmlns:p14="http://schemas.microsoft.com/office/powerpoint/2010/main" val="1476068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Conception de mon projet d’EAA</a:t>
            </a:r>
            <a:endParaRPr lang="en-US" dirty="0"/>
          </a:p>
        </p:txBody>
      </p:sp>
      <p:sp>
        <p:nvSpPr>
          <p:cNvPr id="3" name="Sous-titre 2"/>
          <p:cNvSpPr>
            <a:spLocks noGrp="1"/>
          </p:cNvSpPr>
          <p:nvPr>
            <p:ph type="subTitle" idx="1"/>
          </p:nvPr>
        </p:nvSpPr>
        <p:spPr/>
        <p:txBody>
          <a:bodyPr/>
          <a:lstStyle/>
          <a:p>
            <a:r>
              <a:rPr lang="fr-CA" dirty="0" smtClean="0"/>
              <a:t>FLS 2500 Apprendre à apprendre</a:t>
            </a:r>
            <a:endParaRPr lang="en-US" dirty="0"/>
          </a:p>
        </p:txBody>
      </p:sp>
    </p:spTree>
    <p:extLst>
      <p:ext uri="{BB962C8B-B14F-4D97-AF65-F5344CB8AC3E}">
        <p14:creationId xmlns:p14="http://schemas.microsoft.com/office/powerpoint/2010/main" val="2637397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r>
              <a:rPr lang="fr-CA" dirty="0" smtClean="0"/>
              <a:t>Ces contenus sont traités en classe</a:t>
            </a:r>
          </a:p>
          <a:p>
            <a:r>
              <a:rPr lang="fr-CA" dirty="0"/>
              <a:t>D</a:t>
            </a:r>
            <a:r>
              <a:rPr lang="fr-CA" dirty="0" smtClean="0"/>
              <a:t>ifférents formats pour répondre aux préférences des étudiants (texte, visuels, vidéos, sites Internet)</a:t>
            </a:r>
          </a:p>
          <a:p>
            <a:endParaRPr lang="en-US"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379538"/>
            <a:ext cx="5470235" cy="4797425"/>
          </a:xfrm>
          <a:prstGeom prst="rect">
            <a:avLst/>
          </a:prstGeom>
        </p:spPr>
      </p:pic>
    </p:spTree>
    <p:extLst>
      <p:ext uri="{BB962C8B-B14F-4D97-AF65-F5344CB8AC3E}">
        <p14:creationId xmlns:p14="http://schemas.microsoft.com/office/powerpoint/2010/main" val="249694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r>
              <a:rPr lang="fr-CA" dirty="0" smtClean="0"/>
              <a:t>Différents formats peuvent être utilisés pour réaliser l’activité, pour répondre aux préférences des étudiants (texte, visuels, vidéos, sites Internet)</a:t>
            </a:r>
          </a:p>
          <a:p>
            <a:r>
              <a:rPr lang="fr-CA" dirty="0" smtClean="0"/>
              <a:t>L’apprentissage est un acte social – on apprend avec et par les autres</a:t>
            </a:r>
            <a:endParaRPr lang="fr-CA" dirty="0" smtClean="0"/>
          </a:p>
          <a:p>
            <a:endParaRPr lang="en-US"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999" y="1762034"/>
            <a:ext cx="5299219" cy="4509457"/>
          </a:xfrm>
          <a:prstGeom prst="rect">
            <a:avLst/>
          </a:prstGeom>
        </p:spPr>
      </p:pic>
    </p:spTree>
    <p:extLst>
      <p:ext uri="{BB962C8B-B14F-4D97-AF65-F5344CB8AC3E}">
        <p14:creationId xmlns:p14="http://schemas.microsoft.com/office/powerpoint/2010/main" val="153924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endParaRPr lang="en-US"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655" y="1825625"/>
            <a:ext cx="5336309" cy="4207597"/>
          </a:xfrm>
          <a:prstGeom prst="rect">
            <a:avLst/>
          </a:prstGeom>
        </p:spPr>
      </p:pic>
    </p:spTree>
    <p:extLst>
      <p:ext uri="{BB962C8B-B14F-4D97-AF65-F5344CB8AC3E}">
        <p14:creationId xmlns:p14="http://schemas.microsoft.com/office/powerpoint/2010/main" val="3740392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r>
              <a:rPr lang="fr-CA" dirty="0" smtClean="0"/>
              <a:t>Cette section est destinée aux apprenants qui souhaitent consolider les concepts après le cours magistral</a:t>
            </a:r>
          </a:p>
          <a:p>
            <a:r>
              <a:rPr lang="fr-CA" dirty="0" smtClean="0"/>
              <a:t>Elle offre des contenus sous différents formats pour répondre aux préférences des étudiants (texte, visuels, vidéos, sites Internet)</a:t>
            </a:r>
          </a:p>
          <a:p>
            <a:r>
              <a:rPr lang="fr-CA" dirty="0" smtClean="0"/>
              <a:t>Élément facultatif</a:t>
            </a:r>
            <a:endParaRPr lang="en-US" dirty="0" smtClean="0"/>
          </a:p>
          <a:p>
            <a:pPr marL="0" indent="0">
              <a:buNone/>
            </a:pPr>
            <a:endParaRPr lang="fr-CA" dirty="0" smtClean="0"/>
          </a:p>
          <a:p>
            <a:endParaRPr lang="en-US"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993" y="2170762"/>
            <a:ext cx="5382225" cy="3661064"/>
          </a:xfrm>
          <a:prstGeom prst="rect">
            <a:avLst/>
          </a:prstGeom>
        </p:spPr>
      </p:pic>
    </p:spTree>
    <p:extLst>
      <p:ext uri="{BB962C8B-B14F-4D97-AF65-F5344CB8AC3E}">
        <p14:creationId xmlns:p14="http://schemas.microsoft.com/office/powerpoint/2010/main" val="2755196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r>
              <a:rPr lang="fr-CA" dirty="0" smtClean="0"/>
              <a:t>Au cours de la session trois pauses- bilan sont proposées (facultatives) pour permettre aux étudiants de vérifier qu’ils sont sur la bonne voie</a:t>
            </a:r>
          </a:p>
          <a:p>
            <a:r>
              <a:rPr lang="fr-CA" dirty="0" smtClean="0"/>
              <a:t>Listes de vérification de leur compréhension de la matière et du développement de leur portfolio</a:t>
            </a:r>
          </a:p>
          <a:p>
            <a:r>
              <a:rPr lang="fr-CA" dirty="0" smtClean="0"/>
              <a:t>Les étudiants qui choisissent de compléter et soumettre ces activités peuvent demander une rétroaction</a:t>
            </a:r>
            <a:endParaRPr lang="en-US"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17" y="1357745"/>
            <a:ext cx="3057238" cy="5106266"/>
          </a:xfrm>
          <a:prstGeom prst="rect">
            <a:avLst/>
          </a:prstGeom>
        </p:spPr>
      </p:pic>
    </p:spTree>
    <p:extLst>
      <p:ext uri="{BB962C8B-B14F-4D97-AF65-F5344CB8AC3E}">
        <p14:creationId xmlns:p14="http://schemas.microsoft.com/office/powerpoint/2010/main" val="3966277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960582" y="1825625"/>
            <a:ext cx="10393218" cy="4351338"/>
          </a:xfrm>
        </p:spPr>
        <p:txBody>
          <a:bodyPr/>
          <a:lstStyle/>
          <a:p>
            <a:r>
              <a:rPr lang="fr-CA" dirty="0" smtClean="0"/>
              <a:t>Le concept de portfolio numérique d’apprentissage est présenté à la 4</a:t>
            </a:r>
            <a:r>
              <a:rPr lang="fr-CA" baseline="30000" dirty="0" smtClean="0"/>
              <a:t>e</a:t>
            </a:r>
            <a:r>
              <a:rPr lang="fr-CA" dirty="0" smtClean="0"/>
              <a:t> semaine de cours</a:t>
            </a:r>
          </a:p>
          <a:p>
            <a:r>
              <a:rPr lang="fr-CA" dirty="0" smtClean="0"/>
              <a:t>Les critères d’évaluation sont explicités</a:t>
            </a:r>
          </a:p>
          <a:p>
            <a:r>
              <a:rPr lang="fr-CA" dirty="0" smtClean="0"/>
              <a:t>Différents </a:t>
            </a:r>
            <a:r>
              <a:rPr lang="fr-CA" dirty="0" smtClean="0"/>
              <a:t>supports </a:t>
            </a:r>
            <a:r>
              <a:rPr lang="fr-CA" dirty="0" smtClean="0"/>
              <a:t>pour répondre aux préférences des étudiants (texte, visuels, vidéos, diaporamas, sites Internet, ou une combinaison de ces options)</a:t>
            </a:r>
          </a:p>
          <a:p>
            <a:r>
              <a:rPr lang="fr-CA" dirty="0" smtClean="0"/>
              <a:t>Plusieurs exemples de réalisations par des étudiants des sessions précédentes sont présentés</a:t>
            </a:r>
          </a:p>
          <a:p>
            <a:pPr marL="0" indent="0">
              <a:buNone/>
            </a:pPr>
            <a:endParaRPr lang="fr-CA" dirty="0" smtClean="0"/>
          </a:p>
          <a:p>
            <a:endParaRPr lang="fr-CA" dirty="0" smtClean="0"/>
          </a:p>
          <a:p>
            <a:endParaRPr lang="en-US" dirty="0"/>
          </a:p>
        </p:txBody>
      </p:sp>
    </p:spTree>
    <p:extLst>
      <p:ext uri="{BB962C8B-B14F-4D97-AF65-F5344CB8AC3E}">
        <p14:creationId xmlns:p14="http://schemas.microsoft.com/office/powerpoint/2010/main" val="1376741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Projet</a:t>
            </a:r>
            <a:r>
              <a:rPr lang="en-US" dirty="0" smtClean="0"/>
              <a:t> </a:t>
            </a:r>
            <a:r>
              <a:rPr lang="en-US" dirty="0" err="1" smtClean="0"/>
              <a:t>Brightspace</a:t>
            </a:r>
            <a:endParaRPr lang="en-US" dirty="0"/>
          </a:p>
        </p:txBody>
      </p:sp>
      <p:sp>
        <p:nvSpPr>
          <p:cNvPr id="5" name="Content Placeholder 4"/>
          <p:cNvSpPr>
            <a:spLocks noGrp="1"/>
          </p:cNvSpPr>
          <p:nvPr>
            <p:ph sz="half" idx="1"/>
          </p:nvPr>
        </p:nvSpPr>
        <p:spPr>
          <a:xfrm>
            <a:off x="914400" y="1371599"/>
            <a:ext cx="10714182" cy="4789055"/>
          </a:xfrm>
        </p:spPr>
        <p:txBody>
          <a:bodyPr>
            <a:normAutofit/>
          </a:bodyPr>
          <a:lstStyle/>
          <a:p>
            <a:pPr marL="457200" indent="-457200">
              <a:buFont typeface="+mj-lt"/>
              <a:buAutoNum type="arabicPeriod"/>
            </a:pPr>
            <a:r>
              <a:rPr lang="en-US" sz="2400" b="1" dirty="0" err="1"/>
              <a:t>Passeport</a:t>
            </a:r>
            <a:r>
              <a:rPr lang="en-US" sz="2400" b="1" dirty="0"/>
              <a:t> de </a:t>
            </a:r>
            <a:r>
              <a:rPr lang="en-US" sz="2400" b="1" dirty="0" err="1"/>
              <a:t>langues</a:t>
            </a:r>
            <a:r>
              <a:rPr lang="en-US" sz="2400" b="1" dirty="0"/>
              <a:t> </a:t>
            </a:r>
            <a:endParaRPr lang="en-US" sz="2400" dirty="0"/>
          </a:p>
          <a:p>
            <a:pPr lvl="1"/>
            <a:r>
              <a:rPr lang="en-US" sz="2000" dirty="0" err="1"/>
              <a:t>Renseignements</a:t>
            </a:r>
            <a:r>
              <a:rPr lang="en-US" sz="2000" dirty="0"/>
              <a:t> </a:t>
            </a:r>
            <a:r>
              <a:rPr lang="en-US" sz="2000" dirty="0" err="1"/>
              <a:t>personnels</a:t>
            </a:r>
            <a:r>
              <a:rPr lang="en-US" sz="2000" dirty="0"/>
              <a:t> : </a:t>
            </a:r>
          </a:p>
          <a:p>
            <a:pPr lvl="2"/>
            <a:r>
              <a:rPr lang="en-US" dirty="0"/>
              <a:t>Portrait(s) de </a:t>
            </a:r>
            <a:r>
              <a:rPr lang="en-US" dirty="0" err="1"/>
              <a:t>langues</a:t>
            </a:r>
            <a:r>
              <a:rPr lang="en-US" dirty="0"/>
              <a:t> </a:t>
            </a:r>
          </a:p>
          <a:p>
            <a:pPr lvl="2"/>
            <a:r>
              <a:rPr lang="fr-CA" dirty="0"/>
              <a:t>Profil Intelligences multiples</a:t>
            </a:r>
          </a:p>
          <a:p>
            <a:pPr lvl="2"/>
            <a:r>
              <a:rPr lang="fr-CA" dirty="0"/>
              <a:t>Score de motivation (valeurs et attentes)</a:t>
            </a:r>
          </a:p>
          <a:p>
            <a:pPr lvl="1"/>
            <a:r>
              <a:rPr lang="fr-CA" sz="2000" dirty="0"/>
              <a:t>Mes caractéristiques d’</a:t>
            </a:r>
            <a:r>
              <a:rPr lang="fr-CA" sz="2000" dirty="0" err="1"/>
              <a:t>apprenant.e</a:t>
            </a:r>
            <a:r>
              <a:rPr lang="fr-CA" sz="2000" dirty="0"/>
              <a:t> de langue: </a:t>
            </a:r>
          </a:p>
          <a:p>
            <a:pPr lvl="2"/>
            <a:r>
              <a:rPr lang="fr-CA" dirty="0"/>
              <a:t>Profil VARK</a:t>
            </a:r>
          </a:p>
          <a:p>
            <a:pPr lvl="2"/>
            <a:r>
              <a:rPr lang="fr-CA" dirty="0"/>
              <a:t>Graphique des résultats au SILL </a:t>
            </a:r>
          </a:p>
          <a:p>
            <a:pPr lvl="2"/>
            <a:r>
              <a:rPr lang="fr-CA" sz="2000" dirty="0"/>
              <a:t>Grille CECR</a:t>
            </a:r>
          </a:p>
          <a:p>
            <a:pPr lvl="1"/>
            <a:r>
              <a:rPr lang="fr-CA" sz="2000" dirty="0"/>
              <a:t>Tout autre document qui fait mon portrait d’apprenant (si applicable)</a:t>
            </a:r>
          </a:p>
          <a:p>
            <a:pPr lvl="2"/>
            <a:r>
              <a:rPr lang="fr-CA" dirty="0"/>
              <a:t>Certificats</a:t>
            </a:r>
          </a:p>
          <a:p>
            <a:pPr lvl="2"/>
            <a:r>
              <a:rPr lang="fr-CA" dirty="0"/>
              <a:t>Prix et récompenses</a:t>
            </a:r>
            <a:endParaRPr lang="en-US" dirty="0"/>
          </a:p>
          <a:p>
            <a:pPr marL="457200" lvl="1" indent="0">
              <a:buNone/>
            </a:pPr>
            <a:endParaRPr lang="en-US" sz="2000" dirty="0"/>
          </a:p>
        </p:txBody>
      </p:sp>
      <p:pic>
        <p:nvPicPr>
          <p:cNvPr id="2" name="Espace réservé du contenu 1"/>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9204325" y="1749425"/>
            <a:ext cx="2143125" cy="2143125"/>
          </a:xfrm>
          <a:prstGeom prst="rect">
            <a:avLst/>
          </a:prstGeom>
        </p:spPr>
      </p:pic>
    </p:spTree>
    <p:extLst>
      <p:ext uri="{BB962C8B-B14F-4D97-AF65-F5344CB8AC3E}">
        <p14:creationId xmlns:p14="http://schemas.microsoft.com/office/powerpoint/2010/main" val="492413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8693150" y="2332990"/>
            <a:ext cx="3209925" cy="2404745"/>
          </a:xfrm>
          <a:prstGeom prst="rect">
            <a:avLst/>
          </a:prstGeom>
        </p:spPr>
      </p:pic>
      <p:sp>
        <p:nvSpPr>
          <p:cNvPr id="5" name="Title 4"/>
          <p:cNvSpPr>
            <a:spLocks noGrp="1"/>
          </p:cNvSpPr>
          <p:nvPr>
            <p:ph type="title"/>
          </p:nvPr>
        </p:nvSpPr>
        <p:spPr/>
        <p:txBody>
          <a:bodyPr/>
          <a:lstStyle/>
          <a:p>
            <a:r>
              <a:rPr lang="en-US" dirty="0" err="1" smtClean="0"/>
              <a:t>Projet</a:t>
            </a:r>
            <a:r>
              <a:rPr lang="en-US" dirty="0" smtClean="0"/>
              <a:t> </a:t>
            </a:r>
            <a:r>
              <a:rPr lang="en-US" dirty="0" err="1" smtClean="0"/>
              <a:t>Brightspace</a:t>
            </a:r>
            <a:endParaRPr lang="en-US" dirty="0"/>
          </a:p>
        </p:txBody>
      </p:sp>
      <p:sp>
        <p:nvSpPr>
          <p:cNvPr id="6" name="Content Placeholder 5"/>
          <p:cNvSpPr>
            <a:spLocks noGrp="1"/>
          </p:cNvSpPr>
          <p:nvPr>
            <p:ph sz="half" idx="1"/>
          </p:nvPr>
        </p:nvSpPr>
        <p:spPr>
          <a:xfrm>
            <a:off x="915035" y="1310640"/>
            <a:ext cx="10638155" cy="4556760"/>
          </a:xfrm>
        </p:spPr>
        <p:txBody>
          <a:bodyPr/>
          <a:lstStyle/>
          <a:p>
            <a:pPr marL="0" indent="0">
              <a:buNone/>
            </a:pPr>
            <a:r>
              <a:rPr lang="en-US" b="1" dirty="0"/>
              <a:t>2. Dossier </a:t>
            </a:r>
            <a:endParaRPr lang="en-US" dirty="0"/>
          </a:p>
          <a:p>
            <a:pPr marL="457200" lvl="1" indent="0">
              <a:buNone/>
            </a:pPr>
            <a:r>
              <a:rPr lang="fr-CA" sz="2000" dirty="0"/>
              <a:t>« Le contenu devra refléter le profil et les objectifs de l’apprenant ».</a:t>
            </a:r>
          </a:p>
          <a:p>
            <a:pPr lvl="1"/>
            <a:r>
              <a:rPr lang="fr-CA" sz="2000" dirty="0" smtClean="0"/>
              <a:t>Les intelligences multiples, les styles d’apprentissage (profil)</a:t>
            </a:r>
          </a:p>
          <a:p>
            <a:pPr lvl="1"/>
            <a:r>
              <a:rPr lang="fr-CA" sz="2000" dirty="0" smtClean="0"/>
              <a:t>Les </a:t>
            </a:r>
            <a:r>
              <a:rPr lang="fr-CA" sz="2000" dirty="0"/>
              <a:t>stratégies </a:t>
            </a:r>
            <a:r>
              <a:rPr lang="fr-CA" sz="2000" dirty="0" smtClean="0"/>
              <a:t>d’étude</a:t>
            </a:r>
          </a:p>
          <a:p>
            <a:pPr lvl="1"/>
            <a:r>
              <a:rPr lang="fr-CA" sz="2000" dirty="0" smtClean="0"/>
              <a:t>Les stratégies directes et indirectes</a:t>
            </a:r>
          </a:p>
          <a:p>
            <a:pPr lvl="1"/>
            <a:r>
              <a:rPr lang="fr-CA" sz="2000" dirty="0" smtClean="0"/>
              <a:t>Les 50 stratégies du SILL</a:t>
            </a:r>
            <a:endParaRPr lang="fr-CA" sz="2000" dirty="0"/>
          </a:p>
          <a:p>
            <a:pPr lvl="1"/>
            <a:r>
              <a:rPr lang="fr-CA" sz="2000" dirty="0"/>
              <a:t>L</a:t>
            </a:r>
            <a:r>
              <a:rPr lang="fr-CA" sz="2000" dirty="0" smtClean="0"/>
              <a:t>es </a:t>
            </a:r>
            <a:r>
              <a:rPr lang="fr-CA" sz="2000" dirty="0"/>
              <a:t>stratégies de </a:t>
            </a:r>
            <a:r>
              <a:rPr lang="fr-CA" sz="2000" dirty="0" smtClean="0"/>
              <a:t>lecture, d’écoute </a:t>
            </a:r>
            <a:r>
              <a:rPr lang="fr-CA" sz="2000" dirty="0"/>
              <a:t>et de prise de </a:t>
            </a:r>
            <a:r>
              <a:rPr lang="fr-CA" sz="2000" dirty="0" smtClean="0"/>
              <a:t>notes,</a:t>
            </a:r>
            <a:endParaRPr lang="fr-CA" sz="2000" dirty="0"/>
          </a:p>
          <a:p>
            <a:pPr marL="457200" lvl="1" indent="0">
              <a:buNone/>
            </a:pPr>
            <a:r>
              <a:rPr lang="fr-CA" sz="2000" dirty="0" smtClean="0"/>
              <a:t>de vocabulaire, d’expression orale et écrite</a:t>
            </a:r>
            <a:endParaRPr lang="fr-CA" sz="2000" dirty="0"/>
          </a:p>
          <a:p>
            <a:pPr lvl="1"/>
            <a:r>
              <a:rPr lang="fr-CA" sz="2000" dirty="0"/>
              <a:t>Dix documents supplémentaires qui démontrent </a:t>
            </a:r>
          </a:p>
          <a:p>
            <a:pPr marL="457200" lvl="1" indent="0">
              <a:buNone/>
            </a:pPr>
            <a:r>
              <a:rPr lang="fr-CA" sz="2000" dirty="0"/>
              <a:t>mes capacités à appliquer </a:t>
            </a:r>
            <a:r>
              <a:rPr lang="fr-CA" sz="2000" b="1" dirty="0"/>
              <a:t>en dehors du cours </a:t>
            </a:r>
            <a:r>
              <a:rPr lang="fr-CA" sz="2000" dirty="0"/>
              <a:t>les stratégies vues en classe: ateliers de conversation (obligatoire), passeport de prise de risques, travaux d’autres cours, lettres, ressources de la section Pour aller plus loin…</a:t>
            </a:r>
            <a:endParaRPr lang="en-US" dirty="0"/>
          </a:p>
        </p:txBody>
      </p:sp>
    </p:spTree>
    <p:extLst>
      <p:ext uri="{BB962C8B-B14F-4D97-AF65-F5344CB8AC3E}">
        <p14:creationId xmlns:p14="http://schemas.microsoft.com/office/powerpoint/2010/main" val="3455182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Projet</a:t>
            </a:r>
            <a:r>
              <a:rPr lang="en-US" dirty="0" smtClean="0"/>
              <a:t> </a:t>
            </a:r>
            <a:r>
              <a:rPr lang="en-US" dirty="0" err="1" smtClean="0"/>
              <a:t>Brightspace</a:t>
            </a:r>
            <a:endParaRPr lang="en-US" dirty="0"/>
          </a:p>
        </p:txBody>
      </p:sp>
      <p:sp>
        <p:nvSpPr>
          <p:cNvPr id="5" name="Content Placeholder 4"/>
          <p:cNvSpPr>
            <a:spLocks noGrp="1"/>
          </p:cNvSpPr>
          <p:nvPr>
            <p:ph sz="half" idx="1"/>
          </p:nvPr>
        </p:nvSpPr>
        <p:spPr>
          <a:xfrm>
            <a:off x="914400" y="1371600"/>
            <a:ext cx="8964930" cy="4267200"/>
          </a:xfrm>
        </p:spPr>
        <p:txBody>
          <a:bodyPr/>
          <a:lstStyle/>
          <a:p>
            <a:pPr marL="0" indent="0">
              <a:buNone/>
            </a:pPr>
            <a:r>
              <a:rPr lang="en-US" b="1" dirty="0"/>
              <a:t>3</a:t>
            </a:r>
            <a:r>
              <a:rPr lang="en-US" sz="2400" b="1" dirty="0"/>
              <a:t>. </a:t>
            </a:r>
            <a:r>
              <a:rPr lang="en-US" sz="2400" b="1" dirty="0" err="1"/>
              <a:t>Biographie</a:t>
            </a:r>
            <a:r>
              <a:rPr lang="en-US" sz="2400" b="1" dirty="0"/>
              <a:t> </a:t>
            </a:r>
            <a:r>
              <a:rPr lang="en-US" sz="2400" b="1" dirty="0" err="1"/>
              <a:t>langagière</a:t>
            </a:r>
            <a:r>
              <a:rPr lang="en-US" sz="2400" b="1" dirty="0"/>
              <a:t> </a:t>
            </a:r>
            <a:r>
              <a:rPr lang="en-US" b="1" dirty="0"/>
              <a:t> </a:t>
            </a:r>
            <a:endParaRPr lang="en-US" sz="2400" b="1" dirty="0"/>
          </a:p>
          <a:p>
            <a:pPr marL="457200" lvl="1" indent="0">
              <a:buNone/>
            </a:pPr>
            <a:endParaRPr lang="fr-CA" sz="2000" dirty="0"/>
          </a:p>
          <a:p>
            <a:pPr marL="457200" lvl="1" indent="0">
              <a:buNone/>
            </a:pPr>
            <a:r>
              <a:rPr lang="fr-CA" sz="2000" dirty="0"/>
              <a:t>Réflexion sur mon parcours d’apprenant/e stratégique</a:t>
            </a:r>
          </a:p>
          <a:p>
            <a:pPr marL="457200" lvl="1" indent="0">
              <a:buNone/>
            </a:pPr>
            <a:r>
              <a:rPr lang="fr-FR" sz="2000" dirty="0" smtClean="0"/>
              <a:t>1. Mise en œuvre des stratégies d’apprentissage du français</a:t>
            </a:r>
          </a:p>
          <a:p>
            <a:pPr lvl="1"/>
            <a:r>
              <a:rPr lang="fr-FR" sz="2000" dirty="0" smtClean="0"/>
              <a:t>Enregistrement audio ou vidéo (2 à 4 minutes)</a:t>
            </a:r>
          </a:p>
          <a:p>
            <a:pPr lvl="1"/>
            <a:r>
              <a:rPr lang="fr-FR" sz="2000" dirty="0" smtClean="0"/>
              <a:t>Application de stratégies d’expression orale: pré-communication</a:t>
            </a:r>
          </a:p>
          <a:p>
            <a:pPr marL="457200" lvl="1" indent="0">
              <a:buNone/>
            </a:pPr>
            <a:r>
              <a:rPr lang="fr-FR" sz="2000" dirty="0" smtClean="0"/>
              <a:t>2. </a:t>
            </a:r>
            <a:r>
              <a:rPr lang="fr-FR" sz="2000" dirty="0" smtClean="0"/>
              <a:t>Évaluation des travaux individuels et de groupe (oralement, par écrit, ou les deux)</a:t>
            </a:r>
          </a:p>
          <a:p>
            <a:pPr marL="457200" lvl="1" indent="0">
              <a:buNone/>
            </a:pPr>
            <a:r>
              <a:rPr lang="fr-FR" sz="2000" dirty="0" smtClean="0"/>
              <a:t>3. Explication des documents supplémentaires </a:t>
            </a:r>
          </a:p>
          <a:p>
            <a:pPr lvl="1"/>
            <a:r>
              <a:rPr lang="fr-FR" sz="2000" dirty="0" smtClean="0"/>
              <a:t>Par écrit</a:t>
            </a:r>
          </a:p>
          <a:p>
            <a:pPr lvl="1"/>
            <a:r>
              <a:rPr lang="fr-FR" sz="2000" dirty="0" smtClean="0"/>
              <a:t>Application de stratégies d’écriture: révision</a:t>
            </a:r>
          </a:p>
          <a:p>
            <a:pPr marL="457200" lvl="1" indent="0">
              <a:buNone/>
            </a:pPr>
            <a:endParaRPr lang="fr-CA" sz="2000" dirty="0"/>
          </a:p>
          <a:p>
            <a:pPr marL="457200" lvl="1" indent="0">
              <a:buNone/>
            </a:pPr>
            <a:endParaRPr lang="fr-CA" sz="2400" dirty="0"/>
          </a:p>
        </p:txBody>
      </p:sp>
      <p:graphicFrame>
        <p:nvGraphicFramePr>
          <p:cNvPr id="6" name="Espace réservé du contenu 5"/>
          <p:cNvGraphicFramePr>
            <a:graphicFrameLocks noGrp="1"/>
          </p:cNvGraphicFramePr>
          <p:nvPr>
            <p:ph sz="half" idx="2"/>
          </p:nvPr>
        </p:nvGraphicFramePr>
        <p:xfrm>
          <a:off x="9765030" y="1823085"/>
          <a:ext cx="2193290" cy="3075940"/>
        </p:xfrm>
        <a:graphic>
          <a:graphicData uri="http://schemas.openxmlformats.org/presentationml/2006/ole">
            <mc:AlternateContent xmlns:mc="http://schemas.openxmlformats.org/markup-compatibility/2006">
              <mc:Choice xmlns:v="urn:schemas-microsoft-com:vml" Requires="v">
                <p:oleObj spid="_x0000_s2052" r:id="rId3" imgW="1933575" imgH="2867025" progId="Paint.Picture">
                  <p:embed/>
                </p:oleObj>
              </mc:Choice>
              <mc:Fallback>
                <p:oleObj r:id="rId3" imgW="1933575" imgH="2867025" progId="Paint.Picture">
                  <p:embed/>
                  <p:pic>
                    <p:nvPicPr>
                      <p:cNvPr id="6" name="Espace réservé du contenu 5"/>
                      <p:cNvPicPr/>
                      <p:nvPr/>
                    </p:nvPicPr>
                    <p:blipFill>
                      <a:blip r:embed="rId4"/>
                    </p:blipFill>
                    <p:spPr>
                      <a:xfrm>
                        <a:off x="9765030" y="1823085"/>
                        <a:ext cx="2193290" cy="3075940"/>
                      </a:xfrm>
                      <a:prstGeom prst="rect">
                        <a:avLst/>
                      </a:prstGeom>
                    </p:spPr>
                  </p:pic>
                </p:oleObj>
              </mc:Fallback>
            </mc:AlternateContent>
          </a:graphicData>
        </a:graphic>
      </p:graphicFrame>
    </p:spTree>
    <p:extLst>
      <p:ext uri="{BB962C8B-B14F-4D97-AF65-F5344CB8AC3E}">
        <p14:creationId xmlns:p14="http://schemas.microsoft.com/office/powerpoint/2010/main" val="64846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Projet</a:t>
            </a:r>
            <a:r>
              <a:rPr lang="en-US" dirty="0" smtClean="0"/>
              <a:t> </a:t>
            </a:r>
            <a:r>
              <a:rPr lang="en-US" dirty="0" err="1" smtClean="0"/>
              <a:t>Brightspace</a:t>
            </a:r>
            <a:endParaRPr lang="en-US" dirty="0"/>
          </a:p>
        </p:txBody>
      </p:sp>
      <p:sp>
        <p:nvSpPr>
          <p:cNvPr id="6" name="Espace réservé du contenu 5"/>
          <p:cNvSpPr>
            <a:spLocks noGrp="1"/>
          </p:cNvSpPr>
          <p:nvPr>
            <p:ph idx="1"/>
          </p:nvPr>
        </p:nvSpPr>
        <p:spPr/>
        <p:txBody>
          <a:bodyPr/>
          <a:lstStyle/>
          <a:p>
            <a:r>
              <a:rPr lang="fr-CA" dirty="0" smtClean="0"/>
              <a:t>Évaluation régulière du projet par sondage </a:t>
            </a:r>
            <a:r>
              <a:rPr lang="fr-CA" dirty="0" err="1" smtClean="0"/>
              <a:t>SurveyMonkey</a:t>
            </a:r>
            <a:endParaRPr lang="en-US"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4368" y="2532948"/>
            <a:ext cx="6105814" cy="4111248"/>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1090" y="2532948"/>
            <a:ext cx="4318865" cy="1927311"/>
          </a:xfrm>
          <a:prstGeom prst="rect">
            <a:avLst/>
          </a:prstGeom>
        </p:spPr>
      </p:pic>
    </p:spTree>
    <p:extLst>
      <p:ext uri="{BB962C8B-B14F-4D97-AF65-F5344CB8AC3E}">
        <p14:creationId xmlns:p14="http://schemas.microsoft.com/office/powerpoint/2010/main" val="280995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Genèse - réflexion</a:t>
            </a:r>
            <a:endParaRPr lang="en-US" dirty="0"/>
          </a:p>
        </p:txBody>
      </p:sp>
      <p:sp>
        <p:nvSpPr>
          <p:cNvPr id="3" name="Espace réservé du contenu 2"/>
          <p:cNvSpPr>
            <a:spLocks noGrp="1"/>
          </p:cNvSpPr>
          <p:nvPr>
            <p:ph idx="1"/>
          </p:nvPr>
        </p:nvSpPr>
        <p:spPr/>
        <p:txBody>
          <a:bodyPr/>
          <a:lstStyle/>
          <a:p>
            <a:r>
              <a:rPr lang="fr-CA" dirty="0" smtClean="0"/>
              <a:t>Lorsque j’ai eu à enseigner un cours sur les stratégies d’apprentissage du français langue seconde en contexte universitaire, je me suis trouvée face à un défi à multiples facettes: enseigner à des étudiants de première, deuxième, troisième ou quatrième année, de divers niveaux de compétences linguistiques, avec des préférences et des profils d’apprentissage multiples et variés.</a:t>
            </a:r>
          </a:p>
          <a:p>
            <a:r>
              <a:rPr lang="fr-FR" dirty="0" smtClean="0"/>
              <a:t>J’ai donc cherché à offrir </a:t>
            </a:r>
            <a:r>
              <a:rPr lang="fr-FR" dirty="0"/>
              <a:t>dans le cadre du Système de gestion de l’apprentissage de mon cours (</a:t>
            </a:r>
            <a:r>
              <a:rPr lang="fr-FR" dirty="0" err="1"/>
              <a:t>Brightspace</a:t>
            </a:r>
            <a:r>
              <a:rPr lang="fr-FR" dirty="0"/>
              <a:t>) un programme et des ressources qui répondent aux divers styles d’apprentissage et aux divers niveaux de compétence de mes étudiants</a:t>
            </a:r>
            <a:endParaRPr lang="en-US" dirty="0"/>
          </a:p>
        </p:txBody>
      </p:sp>
    </p:spTree>
    <p:extLst>
      <p:ext uri="{BB962C8B-B14F-4D97-AF65-F5344CB8AC3E}">
        <p14:creationId xmlns:p14="http://schemas.microsoft.com/office/powerpoint/2010/main" val="3577985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smtClean="0"/>
              <a:t>Projet</a:t>
            </a:r>
            <a:r>
              <a:rPr lang="en-US" dirty="0" smtClean="0"/>
              <a:t> </a:t>
            </a:r>
            <a:r>
              <a:rPr lang="en-US" dirty="0" err="1" smtClean="0"/>
              <a:t>Brightspace</a:t>
            </a:r>
            <a:endParaRPr lang="en-US" dirty="0"/>
          </a:p>
        </p:txBody>
      </p:sp>
      <p:sp>
        <p:nvSpPr>
          <p:cNvPr id="6" name="Espace réservé du contenu 5"/>
          <p:cNvSpPr>
            <a:spLocks noGrp="1"/>
          </p:cNvSpPr>
          <p:nvPr>
            <p:ph idx="1"/>
          </p:nvPr>
        </p:nvSpPr>
        <p:spPr/>
        <p:txBody>
          <a:bodyPr/>
          <a:lstStyle/>
          <a:p>
            <a:r>
              <a:rPr lang="fr-CA" dirty="0" smtClean="0"/>
              <a:t>Évaluation régulière du projet par sondage </a:t>
            </a:r>
            <a:r>
              <a:rPr lang="fr-CA" dirty="0" err="1" smtClean="0"/>
              <a:t>SurveyMonkey</a:t>
            </a:r>
            <a:endParaRPr lang="en-US"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4091" y="2458224"/>
            <a:ext cx="5402552" cy="4150971"/>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5323" y="2458223"/>
            <a:ext cx="5674783" cy="2649485"/>
          </a:xfrm>
          <a:prstGeom prst="rect">
            <a:avLst/>
          </a:prstGeom>
        </p:spPr>
      </p:pic>
    </p:spTree>
    <p:extLst>
      <p:ext uri="{BB962C8B-B14F-4D97-AF65-F5344CB8AC3E}">
        <p14:creationId xmlns:p14="http://schemas.microsoft.com/office/powerpoint/2010/main" val="2830071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Genèse - réflexion</a:t>
            </a:r>
            <a:endParaRPr lang="en-US" dirty="0"/>
          </a:p>
        </p:txBody>
      </p:sp>
      <p:sp>
        <p:nvSpPr>
          <p:cNvPr id="3" name="Espace réservé du contenu 2"/>
          <p:cNvSpPr>
            <a:spLocks noGrp="1"/>
          </p:cNvSpPr>
          <p:nvPr>
            <p:ph idx="1"/>
          </p:nvPr>
        </p:nvSpPr>
        <p:spPr/>
        <p:txBody>
          <a:bodyPr/>
          <a:lstStyle/>
          <a:p>
            <a:r>
              <a:rPr lang="fr-CA" dirty="0" smtClean="0"/>
              <a:t>Je connaissais déjà la théorie (taxonomie de l’apprentissage, classe inversée, apprentissage collaboratif, </a:t>
            </a:r>
            <a:r>
              <a:rPr lang="fr-CA" dirty="0" err="1" smtClean="0"/>
              <a:t>co</a:t>
            </a:r>
            <a:r>
              <a:rPr lang="fr-CA" dirty="0" smtClean="0"/>
              <a:t>-construction du savoir, métacognition, motivation, autonomie, évaluation formative, portfolio d’apprentissage, typologie des stratégies d’apprentissage des langues, communauté de pratique)</a:t>
            </a:r>
          </a:p>
          <a:p>
            <a:r>
              <a:rPr lang="fr-CA" dirty="0" smtClean="0"/>
              <a:t>Il restait à </a:t>
            </a:r>
            <a:r>
              <a:rPr lang="fr-CA" dirty="0" err="1" smtClean="0"/>
              <a:t>syncrétiser</a:t>
            </a:r>
            <a:r>
              <a:rPr lang="fr-CA" dirty="0" smtClean="0"/>
              <a:t> et concrétiser ces concepts dans un environnement </a:t>
            </a:r>
            <a:r>
              <a:rPr lang="fr-CA" dirty="0" err="1" smtClean="0"/>
              <a:t>Brightspace</a:t>
            </a:r>
            <a:endParaRPr lang="en-US" dirty="0"/>
          </a:p>
        </p:txBody>
      </p:sp>
    </p:spTree>
    <p:extLst>
      <p:ext uri="{BB962C8B-B14F-4D97-AF65-F5344CB8AC3E}">
        <p14:creationId xmlns:p14="http://schemas.microsoft.com/office/powerpoint/2010/main" val="12565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r>
              <a:rPr lang="fr-CA" dirty="0" smtClean="0"/>
              <a:t> - image</a:t>
            </a:r>
            <a:endParaRPr lang="en-US" dirty="0"/>
          </a:p>
        </p:txBody>
      </p:sp>
      <p:sp>
        <p:nvSpPr>
          <p:cNvPr id="6" name="Espace réservé du contenu 5"/>
          <p:cNvSpPr>
            <a:spLocks noGrp="1"/>
          </p:cNvSpPr>
          <p:nvPr>
            <p:ph sz="half" idx="2"/>
          </p:nvPr>
        </p:nvSpPr>
        <p:spPr/>
        <p:txBody>
          <a:bodyPr/>
          <a:lstStyle/>
          <a:p>
            <a:endParaRPr lang="en-US"/>
          </a:p>
        </p:txBody>
      </p:sp>
      <p:sp>
        <p:nvSpPr>
          <p:cNvPr id="8" name="Espace réservé du contenu 7"/>
          <p:cNvSpPr>
            <a:spLocks noGrp="1"/>
          </p:cNvSpPr>
          <p:nvPr>
            <p:ph sz="quarter" idx="4"/>
          </p:nvPr>
        </p:nvSpPr>
        <p:spPr>
          <a:xfrm>
            <a:off x="6172200" y="1738890"/>
            <a:ext cx="5183188" cy="3684588"/>
          </a:xfrm>
        </p:spPr>
        <p:txBody>
          <a:bodyPr/>
          <a:lstStyle/>
          <a:p>
            <a:pPr marL="0" indent="0">
              <a:buNone/>
            </a:pPr>
            <a:r>
              <a:rPr lang="fr-CA" dirty="0" smtClean="0"/>
              <a:t>Métaphore du cours, trouvée sur Internet mais disparue depuis</a:t>
            </a:r>
          </a:p>
          <a:p>
            <a:pPr marL="0" indent="0">
              <a:buNone/>
            </a:pPr>
            <a:r>
              <a:rPr lang="fr-CA" dirty="0" smtClean="0"/>
              <a:t>Adaptée pour refléter exactement les contenus du cours et les résultats d’apprentissage</a:t>
            </a:r>
            <a:endParaRPr lang="en-US" dirty="0"/>
          </a:p>
        </p:txBody>
      </p:sp>
      <p:pic>
        <p:nvPicPr>
          <p:cNvPr id="4" name="Espace réservé du contenu 3"/>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0" y="1881188"/>
            <a:ext cx="6080125" cy="4351337"/>
          </a:xfrm>
          <a:prstGeom prst="rect">
            <a:avLst/>
          </a:prstGeom>
        </p:spPr>
      </p:pic>
    </p:spTree>
    <p:extLst>
      <p:ext uri="{BB962C8B-B14F-4D97-AF65-F5344CB8AC3E}">
        <p14:creationId xmlns:p14="http://schemas.microsoft.com/office/powerpoint/2010/main" val="2151278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3" name="Espace réservé du contenu 2"/>
          <p:cNvSpPr>
            <a:spLocks noGrp="1"/>
          </p:cNvSpPr>
          <p:nvPr>
            <p:ph idx="1"/>
          </p:nvPr>
        </p:nvSpPr>
        <p:spPr/>
        <p:txBody>
          <a:bodyPr>
            <a:normAutofit fontScale="77500" lnSpcReduction="20000"/>
          </a:bodyPr>
          <a:lstStyle/>
          <a:p>
            <a:r>
              <a:rPr lang="fr-FR" dirty="0" smtClean="0"/>
              <a:t>Ce cours d'introduction est à la fois un cours DE français (travail sur le vocabulaire, la lecture, etc.) et un cours EN français (la matière est présentée en français). C'est un cours pour apprendre le français mais surtout un cours pour apprendre à apprendre le français: quelles stratégies/ techniques/ approches sont les plus efficaces pour l'apprentissage. Il ne s'agit pas de "</a:t>
            </a:r>
            <a:r>
              <a:rPr lang="fr-FR" dirty="0" err="1" smtClean="0"/>
              <a:t>recettes"ou</a:t>
            </a:r>
            <a:r>
              <a:rPr lang="fr-FR" dirty="0" smtClean="0"/>
              <a:t> de </a:t>
            </a:r>
            <a:r>
              <a:rPr lang="fr-FR" i="1" dirty="0" smtClean="0"/>
              <a:t>life hacks</a:t>
            </a:r>
            <a:r>
              <a:rPr lang="fr-FR" dirty="0" smtClean="0"/>
              <a:t> mais de stratégies validées par de nombreux chercheurs en pédagogie et en didactique, après des recherches portant sur des centaines d'étudiants et  d'apprenants de langues.</a:t>
            </a:r>
          </a:p>
          <a:p>
            <a:r>
              <a:rPr lang="fr-FR" dirty="0"/>
              <a:t>Le cours vise à faciliter votre transition à l'université en tant qu'</a:t>
            </a:r>
            <a:r>
              <a:rPr lang="fr-FR" dirty="0" err="1"/>
              <a:t>apprenant.e</a:t>
            </a:r>
            <a:r>
              <a:rPr lang="fr-FR" dirty="0"/>
              <a:t> de français langue seconde. Il porte sur les stratégies d'apprentissage - comment mieux apprendre le français en contexte universitaire. Vous devrez y faire la démonstration tout au long de la session que vous êtes des </a:t>
            </a:r>
            <a:r>
              <a:rPr lang="fr-FR" dirty="0" err="1"/>
              <a:t>apprenant.e.s</a:t>
            </a:r>
            <a:r>
              <a:rPr lang="fr-FR" dirty="0"/>
              <a:t> autonomes et </a:t>
            </a:r>
            <a:r>
              <a:rPr lang="fr-FR" dirty="0" err="1"/>
              <a:t>motivé.e.s</a:t>
            </a:r>
            <a:r>
              <a:rPr lang="fr-FR" dirty="0"/>
              <a:t>, capables de réfléchir sur votre apprentissage et de fonctionner aisément dans les multiples modalités d'enseignement/ apprentissage qui caractérisent l'université.</a:t>
            </a:r>
            <a:endParaRPr lang="fr-FR" dirty="0" smtClean="0"/>
          </a:p>
          <a:p>
            <a:r>
              <a:rPr lang="fr-FR" dirty="0"/>
              <a:t>L'apprentissage est un acte social - on apprend avec et par les autres (professeurs, assistants, étudiants...). C'est pourquoi le cours vous amènera à travailler avec vos pairs et avec vos assistantes, pas seulement en solitaire.</a:t>
            </a:r>
          </a:p>
        </p:txBody>
      </p:sp>
    </p:spTree>
    <p:extLst>
      <p:ext uri="{BB962C8B-B14F-4D97-AF65-F5344CB8AC3E}">
        <p14:creationId xmlns:p14="http://schemas.microsoft.com/office/powerpoint/2010/main" val="2575607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8" name="Espace réservé du contenu 7"/>
          <p:cNvSpPr>
            <a:spLocks noGrp="1"/>
          </p:cNvSpPr>
          <p:nvPr>
            <p:ph idx="1"/>
          </p:nvPr>
        </p:nvSpPr>
        <p:spPr>
          <a:xfrm>
            <a:off x="3295072" y="1690688"/>
            <a:ext cx="8231910" cy="4351338"/>
          </a:xfrm>
        </p:spPr>
        <p:txBody>
          <a:bodyPr/>
          <a:lstStyle/>
          <a:p>
            <a:r>
              <a:rPr lang="fr-CA" dirty="0" smtClean="0"/>
              <a:t>Tous les modules sont affichés pour toute la session</a:t>
            </a:r>
          </a:p>
        </p:txBody>
      </p:sp>
      <p:pic>
        <p:nvPicPr>
          <p:cNvPr id="7" name="Imag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400175"/>
            <a:ext cx="2343150" cy="5457825"/>
          </a:xfrm>
          <a:prstGeom prst="rect">
            <a:avLst/>
          </a:prstGeom>
        </p:spPr>
      </p:pic>
    </p:spTree>
    <p:extLst>
      <p:ext uri="{BB962C8B-B14F-4D97-AF65-F5344CB8AC3E}">
        <p14:creationId xmlns:p14="http://schemas.microsoft.com/office/powerpoint/2010/main" val="95721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7"/>
          <p:cNvSpPr>
            <a:spLocks noGrp="1"/>
          </p:cNvSpPr>
          <p:nvPr>
            <p:ph idx="1"/>
          </p:nvPr>
        </p:nvSpPr>
        <p:spPr>
          <a:xfrm>
            <a:off x="3295072" y="1690688"/>
            <a:ext cx="8231910" cy="4351338"/>
          </a:xfrm>
        </p:spPr>
        <p:txBody>
          <a:bodyPr/>
          <a:lstStyle/>
          <a:p>
            <a:r>
              <a:rPr lang="fr-CA" dirty="0" smtClean="0"/>
              <a:t>La « leçon zéro » explique </a:t>
            </a:r>
            <a:r>
              <a:rPr lang="fr-CA" dirty="0" smtClean="0"/>
              <a:t>le mode d’emploi du cours: attentes, fonctionnement, structure</a:t>
            </a:r>
            <a:endParaRPr lang="en-US" dirty="0" smtClean="0"/>
          </a:p>
          <a:p>
            <a:endParaRPr lang="en-US" dirty="0"/>
          </a:p>
        </p:txBody>
      </p:sp>
      <p:pic>
        <p:nvPicPr>
          <p:cNvPr id="3" name="Imag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5018" y="1560368"/>
            <a:ext cx="2336800" cy="4627780"/>
          </a:xfrm>
          <a:prstGeom prst="rect">
            <a:avLst/>
          </a:prstGeom>
        </p:spPr>
      </p:pic>
    </p:spTree>
    <p:extLst>
      <p:ext uri="{BB962C8B-B14F-4D97-AF65-F5344CB8AC3E}">
        <p14:creationId xmlns:p14="http://schemas.microsoft.com/office/powerpoint/2010/main" val="2566934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4" name="Espace réservé du contenu 3"/>
          <p:cNvSpPr>
            <a:spLocks noGrp="1"/>
          </p:cNvSpPr>
          <p:nvPr>
            <p:ph idx="1"/>
          </p:nvPr>
        </p:nvSpPr>
        <p:spPr>
          <a:xfrm>
            <a:off x="4313382" y="1825625"/>
            <a:ext cx="7040418" cy="4351338"/>
          </a:xfrm>
        </p:spPr>
        <p:txBody>
          <a:bodyPr/>
          <a:lstStyle/>
          <a:p>
            <a:r>
              <a:rPr lang="fr-CA" dirty="0" smtClean="0"/>
              <a:t>Tous les modules suivent la même structure et permettent une entrée personnalisée dans le contenu</a:t>
            </a:r>
            <a:endParaRPr lang="en-US"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348508"/>
            <a:ext cx="2613970" cy="5349875"/>
          </a:xfrm>
          <a:prstGeom prst="rect">
            <a:avLst/>
          </a:prstGeom>
        </p:spPr>
      </p:pic>
    </p:spTree>
    <p:extLst>
      <p:ext uri="{BB962C8B-B14F-4D97-AF65-F5344CB8AC3E}">
        <p14:creationId xmlns:p14="http://schemas.microsoft.com/office/powerpoint/2010/main" val="1116225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Projet </a:t>
            </a:r>
            <a:r>
              <a:rPr lang="fr-CA" dirty="0" err="1" smtClean="0"/>
              <a:t>Brightspace</a:t>
            </a:r>
            <a:endParaRPr lang="en-US" dirty="0"/>
          </a:p>
        </p:txBody>
      </p:sp>
      <p:sp>
        <p:nvSpPr>
          <p:cNvPr id="5" name="Espace réservé du contenu 4"/>
          <p:cNvSpPr>
            <a:spLocks noGrp="1"/>
          </p:cNvSpPr>
          <p:nvPr>
            <p:ph idx="1"/>
          </p:nvPr>
        </p:nvSpPr>
        <p:spPr>
          <a:xfrm>
            <a:off x="5440218" y="1825625"/>
            <a:ext cx="5913582" cy="4351338"/>
          </a:xfrm>
        </p:spPr>
        <p:txBody>
          <a:bodyPr/>
          <a:lstStyle/>
          <a:p>
            <a:r>
              <a:rPr lang="fr-CA" dirty="0" smtClean="0"/>
              <a:t>La Bibliothèque est destinée aux apprenants qui souhaitent se familiariser avec les concepts avant le cours magistral</a:t>
            </a:r>
          </a:p>
          <a:p>
            <a:r>
              <a:rPr lang="fr-CA" dirty="0" smtClean="0"/>
              <a:t>Elle offre des contenus sous différents formats pour répondre aux préférences des étudiants (texte, visuels, vidéos, sites Internet)</a:t>
            </a:r>
          </a:p>
          <a:p>
            <a:r>
              <a:rPr lang="fr-CA" dirty="0" smtClean="0"/>
              <a:t>Élément facultatif</a:t>
            </a:r>
            <a:endParaRPr lang="en-US" dirty="0"/>
          </a:p>
        </p:txBody>
      </p:sp>
      <p:pic>
        <p:nvPicPr>
          <p:cNvPr id="4" name="Imag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4999" y="1595760"/>
            <a:ext cx="4463761" cy="4897979"/>
          </a:xfrm>
          <a:prstGeom prst="rect">
            <a:avLst/>
          </a:prstGeom>
        </p:spPr>
      </p:pic>
    </p:spTree>
    <p:extLst>
      <p:ext uri="{BB962C8B-B14F-4D97-AF65-F5344CB8AC3E}">
        <p14:creationId xmlns:p14="http://schemas.microsoft.com/office/powerpoint/2010/main" val="8720886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180ED3FD598C43A09929F11264A7D0" ma:contentTypeVersion="17" ma:contentTypeDescription="Create a new document." ma:contentTypeScope="" ma:versionID="d9d5ce1048dfd5e0a209212141cd1019">
  <xsd:schema xmlns:xsd="http://www.w3.org/2001/XMLSchema" xmlns:xs="http://www.w3.org/2001/XMLSchema" xmlns:p="http://schemas.microsoft.com/office/2006/metadata/properties" xmlns:ns3="f532022d-3127-4596-9fe0-52529fef03da" xmlns:ns4="b720162c-e310-4dc7-b186-6bc123ba1dea" targetNamespace="http://schemas.microsoft.com/office/2006/metadata/properties" ma:root="true" ma:fieldsID="d30445c090907d02669bc8b48b6feec2" ns3:_="" ns4:_="">
    <xsd:import namespace="f532022d-3127-4596-9fe0-52529fef03da"/>
    <xsd:import namespace="b720162c-e310-4dc7-b186-6bc123ba1de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32022d-3127-4596-9fe0-52529fef03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20162c-e310-4dc7-b186-6bc123ba1de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532022d-3127-4596-9fe0-52529fef03da" xsi:nil="true"/>
  </documentManagement>
</p:properties>
</file>

<file path=customXml/itemProps1.xml><?xml version="1.0" encoding="utf-8"?>
<ds:datastoreItem xmlns:ds="http://schemas.openxmlformats.org/officeDocument/2006/customXml" ds:itemID="{22F1F344-A2A9-42B9-B7F1-98F25BFAB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32022d-3127-4596-9fe0-52529fef03da"/>
    <ds:schemaRef ds:uri="b720162c-e310-4dc7-b186-6bc123ba1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50DDCD-8C76-478A-B235-715D423FFFD2}">
  <ds:schemaRefs>
    <ds:schemaRef ds:uri="http://schemas.microsoft.com/sharepoint/v3/contenttype/forms"/>
  </ds:schemaRefs>
</ds:datastoreItem>
</file>

<file path=customXml/itemProps3.xml><?xml version="1.0" encoding="utf-8"?>
<ds:datastoreItem xmlns:ds="http://schemas.openxmlformats.org/officeDocument/2006/customXml" ds:itemID="{3C04756B-1210-4BFC-ADF7-97E8C9F23EE9}">
  <ds:schemaRefs>
    <ds:schemaRef ds:uri="http://schemas.microsoft.com/office/2006/documentManagement/types"/>
    <ds:schemaRef ds:uri="f532022d-3127-4596-9fe0-52529fef03da"/>
    <ds:schemaRef ds:uri="http://www.w3.org/XML/1998/namespace"/>
    <ds:schemaRef ds:uri="http://purl.org/dc/terms/"/>
    <ds:schemaRef ds:uri="http://schemas.microsoft.com/office/2006/metadata/properties"/>
    <ds:schemaRef ds:uri="http://purl.org/dc/elements/1.1/"/>
    <ds:schemaRef ds:uri="http://purl.org/dc/dcmitype/"/>
    <ds:schemaRef ds:uri="http://schemas.microsoft.com/office/infopath/2007/PartnerControls"/>
    <ds:schemaRef ds:uri="http://schemas.openxmlformats.org/package/2006/metadata/core-properties"/>
    <ds:schemaRef ds:uri="b720162c-e310-4dc7-b186-6bc123ba1dea"/>
  </ds:schemaRefs>
</ds:datastoreItem>
</file>

<file path=docProps/app.xml><?xml version="1.0" encoding="utf-8"?>
<Properties xmlns="http://schemas.openxmlformats.org/officeDocument/2006/extended-properties" xmlns:vt="http://schemas.openxmlformats.org/officeDocument/2006/docPropsVTypes">
  <TotalTime>1508</TotalTime>
  <Words>995</Words>
  <Application>Microsoft Office PowerPoint</Application>
  <PresentationFormat>Grand écran</PresentationFormat>
  <Paragraphs>85</Paragraphs>
  <Slides>20</Slides>
  <Notes>0</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5" baseType="lpstr">
      <vt:lpstr>Arial</vt:lpstr>
      <vt:lpstr>Calibri</vt:lpstr>
      <vt:lpstr>Calibri Light</vt:lpstr>
      <vt:lpstr>Thème Office</vt:lpstr>
      <vt:lpstr>Bitmap Image</vt:lpstr>
      <vt:lpstr>Conception de mon projet d’EAA</vt:lpstr>
      <vt:lpstr>Genèse - réflexion</vt:lpstr>
      <vt:lpstr>Genèse - réflexion</vt:lpstr>
      <vt:lpstr>Projet Brightspace - image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lpstr>Projet Brightspace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Conception de mon projet d’EAA</dc:title>
  <dc:creator>Hélène Knoerr</dc:creator>
  <cp:lastModifiedBy>Hélène Knoerr</cp:lastModifiedBy>
  <cp:revision>13</cp:revision>
  <dcterms:created xsi:type="dcterms:W3CDTF">2023-11-30T21:13:10Z</dcterms:created>
  <dcterms:modified xsi:type="dcterms:W3CDTF">2023-12-01T22:21:40Z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0x01010073180ED3FD598C43A09929F11264A7D0</vt:lpwstr>
  </property>
</Properties>
</file>