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39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7417da7b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7417da7b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20150" y="4069900"/>
            <a:ext cx="9115200" cy="192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" name="Google Shape;55;p13"/>
          <p:cNvCxnSpPr/>
          <p:nvPr/>
        </p:nvCxnSpPr>
        <p:spPr>
          <a:xfrm rot="10800000" flipH="1">
            <a:off x="21325" y="28450"/>
            <a:ext cx="9103500" cy="40281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>
            <a:off x="42625" y="28425"/>
            <a:ext cx="9086400" cy="4035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" name="Google Shape;57;p13" descr="person-1824147_64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1988" y="1362600"/>
            <a:ext cx="1561174" cy="162464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863438" y="2428713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rPr>
              <a:t>Qu’est-ce que vos apprenants...?</a:t>
            </a:r>
            <a:endParaRPr sz="12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915075" y="2033650"/>
            <a:ext cx="11769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Entendent?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93625" y="989338"/>
            <a:ext cx="2037900" cy="3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Pensent et ressentent?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28900" y="3049300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Disent et font?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358325" y="1997200"/>
            <a:ext cx="9510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Voient?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>
            <a:off x="4603475" y="4099175"/>
            <a:ext cx="7200" cy="10089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13"/>
          <p:cNvSpPr txBox="1"/>
          <p:nvPr/>
        </p:nvSpPr>
        <p:spPr>
          <a:xfrm>
            <a:off x="1575350" y="44654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rebuchet MS"/>
                <a:ea typeface="Trebuchet MS"/>
                <a:cs typeface="Trebuchet MS"/>
                <a:sym typeface="Trebuchet MS"/>
              </a:rPr>
              <a:t>Points positifs?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6206438" y="4413025"/>
            <a:ext cx="1428600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rebuchet MS"/>
                <a:ea typeface="Trebuchet MS"/>
                <a:cs typeface="Trebuchet MS"/>
                <a:sym typeface="Trebuchet MS"/>
              </a:rPr>
              <a:t>Point négatifs?</a:t>
            </a:r>
            <a:endParaRPr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72700" y="7824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dirty="0">
                <a:solidFill>
                  <a:srgbClr val="374151"/>
                </a:solidFill>
                <a:latin typeface="Söhne"/>
              </a:rPr>
              <a:t>I</a:t>
            </a:r>
            <a:r>
              <a:rPr lang="fr-FR" sz="1000" b="0" i="0" dirty="0">
                <a:solidFill>
                  <a:srgbClr val="374151"/>
                </a:solidFill>
                <a:effectLst/>
                <a:latin typeface="Söhne"/>
              </a:rPr>
              <a:t>ls</a:t>
            </a:r>
            <a:r>
              <a:rPr lang="en-US" sz="1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sz="1000" b="0" i="0" dirty="0" err="1">
                <a:solidFill>
                  <a:srgbClr val="374151"/>
                </a:solidFill>
                <a:effectLst/>
                <a:latin typeface="Söhne"/>
              </a:rPr>
              <a:t>entendent</a:t>
            </a:r>
            <a:r>
              <a:rPr lang="en-US" sz="1000" b="0" i="0" dirty="0">
                <a:solidFill>
                  <a:srgbClr val="374151"/>
                </a:solidFill>
                <a:effectLst/>
                <a:latin typeface="Söhne"/>
              </a:rPr>
              <a:t> les interactions avec les pairs et les </a:t>
            </a:r>
            <a:r>
              <a:rPr lang="fr-FR" sz="1000" b="0" i="0" dirty="0">
                <a:solidFill>
                  <a:srgbClr val="374151"/>
                </a:solidFill>
                <a:effectLst/>
                <a:latin typeface="Söhne"/>
              </a:rPr>
              <a:t>instructions de l'enseignant.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81350" y="1733775"/>
            <a:ext cx="1490100" cy="10419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dirty="0" err="1">
                <a:solidFill>
                  <a:srgbClr val="374151"/>
                </a:solidFill>
                <a:effectLst/>
                <a:latin typeface="Trebuchet MS" panose="020B0603020202020204" pitchFamily="34" charset="0"/>
              </a:rPr>
              <a:t>Ils</a:t>
            </a:r>
            <a:r>
              <a:rPr lang="en-US" sz="900" b="0" i="0" dirty="0">
                <a:solidFill>
                  <a:srgbClr val="37415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en-US" sz="900" b="0" i="0" dirty="0" err="1">
                <a:solidFill>
                  <a:srgbClr val="374151"/>
                </a:solidFill>
                <a:effectLst/>
                <a:latin typeface="Trebuchet MS" panose="020B0603020202020204" pitchFamily="34" charset="0"/>
              </a:rPr>
              <a:t>entendent</a:t>
            </a:r>
            <a:r>
              <a:rPr lang="en-US" sz="900" b="0" i="0" dirty="0">
                <a:solidFill>
                  <a:srgbClr val="374151"/>
                </a:solidFill>
                <a:effectLst/>
                <a:latin typeface="Trebuchet MS" panose="020B0603020202020204" pitchFamily="34" charset="0"/>
              </a:rPr>
              <a:t> les </a:t>
            </a:r>
            <a:r>
              <a:rPr lang="en-US" sz="900" dirty="0" err="1">
                <a:solidFill>
                  <a:srgbClr val="374151"/>
                </a:solidFill>
                <a:latin typeface="Trebuchet MS" panose="020B0603020202020204" pitchFamily="34" charset="0"/>
              </a:rPr>
              <a:t>c</a:t>
            </a:r>
            <a:r>
              <a:rPr lang="en-US" sz="900" b="0" i="0" dirty="0" err="1">
                <a:solidFill>
                  <a:srgbClr val="374151"/>
                </a:solidFill>
                <a:effectLst/>
                <a:latin typeface="Trebuchet MS" panose="020B0603020202020204" pitchFamily="34" charset="0"/>
              </a:rPr>
              <a:t>ommentaires</a:t>
            </a:r>
            <a:r>
              <a:rPr lang="en-US" sz="900" b="0" i="0" dirty="0">
                <a:solidFill>
                  <a:srgbClr val="374151"/>
                </a:solidFill>
                <a:effectLst/>
                <a:latin typeface="Trebuchet MS" panose="020B0603020202020204" pitchFamily="34" charset="0"/>
              </a:rPr>
              <a:t> et critiques </a:t>
            </a:r>
            <a:r>
              <a:rPr lang="en-US" sz="900" b="0" i="0" dirty="0" err="1">
                <a:solidFill>
                  <a:srgbClr val="374151"/>
                </a:solidFill>
                <a:effectLst/>
                <a:latin typeface="Trebuchet MS" panose="020B0603020202020204" pitchFamily="34" charset="0"/>
              </a:rPr>
              <a:t>constructives</a:t>
            </a:r>
            <a:r>
              <a:rPr lang="en-US" sz="900" b="0" i="0" dirty="0">
                <a:solidFill>
                  <a:srgbClr val="374151"/>
                </a:solidFill>
                <a:effectLst/>
                <a:latin typeface="Trebuchet MS" panose="020B0603020202020204" pitchFamily="34" charset="0"/>
              </a:rPr>
              <a:t> (</a:t>
            </a:r>
            <a:r>
              <a:rPr lang="en-US" sz="900" b="0" i="0" dirty="0" err="1">
                <a:solidFill>
                  <a:srgbClr val="374151"/>
                </a:solidFill>
                <a:effectLst/>
                <a:latin typeface="Trebuchet MS" panose="020B0603020202020204" pitchFamily="34" charset="0"/>
              </a:rPr>
              <a:t>ou</a:t>
            </a:r>
            <a:r>
              <a:rPr lang="en-US" sz="900" b="0" i="0" dirty="0">
                <a:solidFill>
                  <a:srgbClr val="374151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lang="fr-FR" sz="900" dirty="0">
                <a:latin typeface="Trebuchet MS" panose="020B0603020202020204" pitchFamily="34" charset="0"/>
                <a:ea typeface="Trebuchet MS"/>
                <a:cs typeface="Trebuchet MS"/>
                <a:sym typeface="Trebuchet MS"/>
              </a:rPr>
              <a:t>non constructifs)</a:t>
            </a:r>
            <a:r>
              <a:rPr lang="en-US" sz="900" b="0" i="0" dirty="0">
                <a:solidFill>
                  <a:srgbClr val="374151"/>
                </a:solidFill>
                <a:effectLst/>
                <a:latin typeface="Trebuchet MS" panose="020B0603020202020204" pitchFamily="34" charset="0"/>
              </a:rPr>
              <a:t> et </a:t>
            </a:r>
            <a:r>
              <a:rPr lang="fr-FR" sz="900" dirty="0">
                <a:solidFill>
                  <a:srgbClr val="374151"/>
                </a:solidFill>
                <a:latin typeface="Trebuchet MS" panose="020B0603020202020204" pitchFamily="34" charset="0"/>
              </a:rPr>
              <a:t>r</a:t>
            </a:r>
            <a:r>
              <a:rPr lang="fr-FR" sz="900" b="0" i="0" dirty="0">
                <a:solidFill>
                  <a:srgbClr val="374151"/>
                </a:solidFill>
                <a:effectLst/>
                <a:latin typeface="Trebuchet MS" panose="020B0603020202020204" pitchFamily="34" charset="0"/>
              </a:rPr>
              <a:t>éactions du public lors des présentations</a:t>
            </a:r>
            <a:r>
              <a:rPr lang="fr-FR" sz="900" b="0" i="0" dirty="0">
                <a:solidFill>
                  <a:srgbClr val="374151"/>
                </a:solidFill>
                <a:effectLst/>
                <a:latin typeface="+mj-lt"/>
              </a:rPr>
              <a:t>.</a:t>
            </a:r>
            <a:endParaRPr sz="900" dirty="0">
              <a:latin typeface="+mj-lt"/>
              <a:ea typeface="Trebuchet MS"/>
              <a:cs typeface="Trebuchet MS"/>
              <a:sym typeface="Trebuchet M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476825" y="83875"/>
            <a:ext cx="1490100" cy="1003074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latin typeface="Trebuchet MS"/>
                <a:ea typeface="Trebuchet MS"/>
                <a:cs typeface="Trebuchet MS"/>
                <a:sym typeface="Trebuchet MS"/>
              </a:rPr>
              <a:t>Ils pensent qu’ils peuvent apprendre le français dans une durée prédéfinit. Ils ont parfois des soucis liés à la compréhension du contenu travaillé dans le cours. </a:t>
            </a:r>
          </a:p>
        </p:txBody>
      </p:sp>
      <p:sp>
        <p:nvSpPr>
          <p:cNvPr id="69" name="Google Shape;69;p13"/>
          <p:cNvSpPr txBox="1"/>
          <p:nvPr/>
        </p:nvSpPr>
        <p:spPr>
          <a:xfrm>
            <a:off x="5168725" y="83875"/>
            <a:ext cx="1822188" cy="95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fr-FR" sz="900" dirty="0">
                <a:latin typeface="Trebuchet MS"/>
                <a:ea typeface="Trebuchet MS"/>
                <a:cs typeface="Trebuchet MS"/>
                <a:sym typeface="Trebuchet MS"/>
              </a:rPr>
              <a:t>Ils ressentent qu'ils ne sont pas à la hauteur des attentes, mais en dépit de leurs efforts, ils ont besoin de reconnaissance et d'encouragement.</a:t>
            </a:r>
          </a:p>
        </p:txBody>
      </p:sp>
      <p:sp>
        <p:nvSpPr>
          <p:cNvPr id="70" name="Google Shape;70;p13"/>
          <p:cNvSpPr txBox="1"/>
          <p:nvPr/>
        </p:nvSpPr>
        <p:spPr>
          <a:xfrm>
            <a:off x="7562350" y="727924"/>
            <a:ext cx="1490100" cy="1059313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0" i="0" dirty="0" err="1">
                <a:solidFill>
                  <a:srgbClr val="374151"/>
                </a:solidFill>
                <a:effectLst/>
                <a:latin typeface="Söhne"/>
              </a:rPr>
              <a:t>Ils</a:t>
            </a:r>
            <a:r>
              <a:rPr lang="en-US" sz="10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r>
              <a:rPr lang="en-US" sz="1000" b="0" i="0" dirty="0" err="1">
                <a:solidFill>
                  <a:srgbClr val="374151"/>
                </a:solidFill>
                <a:effectLst/>
                <a:latin typeface="Söhne"/>
              </a:rPr>
              <a:t>voient</a:t>
            </a:r>
            <a:r>
              <a:rPr lang="en-US" sz="1000" b="0" i="0" dirty="0">
                <a:solidFill>
                  <a:srgbClr val="374151"/>
                </a:solidFill>
                <a:effectLst/>
                <a:latin typeface="Söhne"/>
              </a:rPr>
              <a:t> le matériel (audio-</a:t>
            </a:r>
            <a:r>
              <a:rPr lang="en-US" sz="1000" b="0" i="0" dirty="0" err="1">
                <a:solidFill>
                  <a:srgbClr val="374151"/>
                </a:solidFill>
                <a:effectLst/>
                <a:latin typeface="Söhne"/>
              </a:rPr>
              <a:t>visuel</a:t>
            </a:r>
            <a:r>
              <a:rPr lang="en-US" sz="1000" b="0" i="0" dirty="0">
                <a:solidFill>
                  <a:srgbClr val="374151"/>
                </a:solidFill>
                <a:effectLst/>
                <a:latin typeface="Söhne"/>
              </a:rPr>
              <a:t>)  </a:t>
            </a:r>
            <a:r>
              <a:rPr lang="en-US" sz="1000" b="0" i="0" dirty="0" err="1">
                <a:solidFill>
                  <a:srgbClr val="374151"/>
                </a:solidFill>
                <a:effectLst/>
                <a:latin typeface="Söhne"/>
              </a:rPr>
              <a:t>pédagogique</a:t>
            </a:r>
            <a:r>
              <a:rPr lang="en-US" sz="1000" b="0" i="0" dirty="0">
                <a:solidFill>
                  <a:srgbClr val="374151"/>
                </a:solidFill>
                <a:effectLst/>
                <a:latin typeface="Söhne"/>
              </a:rPr>
              <a:t> disponible.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000" b="0" i="0" dirty="0">
                <a:solidFill>
                  <a:srgbClr val="374151"/>
                </a:solidFill>
                <a:effectLst/>
                <a:latin typeface="Söhne"/>
              </a:rPr>
              <a:t>La dynamique de la classe et les interactions entre les apprenants.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972025" y="1934150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latin typeface="Trebuchet MS"/>
                <a:ea typeface="Trebuchet MS"/>
                <a:cs typeface="Trebuchet MS"/>
                <a:sym typeface="Trebuchet MS"/>
              </a:rPr>
              <a:t>Ils voient l'attitude de l'enseignant ou de l'enseignante ainsi que les autres apprenants. 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2231475" y="3100218"/>
            <a:ext cx="1631963" cy="956951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fr-FR" sz="800" dirty="0">
                <a:latin typeface="Trebuchet MS"/>
                <a:ea typeface="Trebuchet MS"/>
                <a:cs typeface="Trebuchet MS"/>
                <a:sym typeface="Trebuchet MS"/>
              </a:rPr>
              <a:t>Ils participent activement, répondent aux questions posées, ou restent silencieux en classe. Ils posent eux-mêmes des questions ouvertement ou de manière discrète.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468712" y="3096861"/>
            <a:ext cx="1522200" cy="954799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latin typeface="Trebuchet MS"/>
                <a:ea typeface="Trebuchet MS"/>
                <a:cs typeface="Trebuchet MS"/>
                <a:sym typeface="Trebuchet MS"/>
              </a:rPr>
              <a:t>Ils collaborent avec les pairs lors de travaux de groupe.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latin typeface="Trebuchet MS"/>
                <a:ea typeface="Trebuchet MS"/>
                <a:cs typeface="Trebuchet MS"/>
                <a:sym typeface="Trebuchet MS"/>
              </a:rPr>
              <a:t>Ils utilisent des ressources en dehors de la classe pour approfondir leurs connaissances.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589100" y="41928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latin typeface="Trebuchet MS"/>
                <a:ea typeface="Trebuchet MS"/>
                <a:cs typeface="Trebuchet MS"/>
                <a:sym typeface="Trebuchet MS"/>
              </a:rPr>
              <a:t>Des commentaires critiques non constructifs de la part des autres apprenants peuvent affecter la confiance en soi de présentateur.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15475" y="4223225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>
                <a:latin typeface="Trebuchet MS"/>
                <a:ea typeface="Trebuchet MS"/>
                <a:cs typeface="Trebuchet MS"/>
                <a:sym typeface="Trebuchet MS"/>
              </a:rPr>
              <a:t>Les préoccupations non résolues peuvent entraîner une baisse de la motivation et de la participation.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003950" y="4214269"/>
            <a:ext cx="156805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latin typeface="Trebuchet MS"/>
                <a:ea typeface="Trebuchet MS"/>
                <a:cs typeface="Trebuchet MS"/>
                <a:sym typeface="Trebuchet MS"/>
              </a:rPr>
              <a:t>Il peut favoriser un environnement d'apprentissage positif et collaboratif et influencer positivement la motivation et l'engagement des apprenants.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35400" y="4236012"/>
            <a:ext cx="1490100" cy="882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latin typeface="Trebuchet MS"/>
                <a:ea typeface="Trebuchet MS"/>
                <a:cs typeface="Trebuchet MS"/>
                <a:sym typeface="Trebuchet MS"/>
              </a:rPr>
              <a:t>l'enseignant peut adapter son enseignement pour maximiser l'impact des messages et des instructions et susciter un engagement plus profond.</a:t>
            </a:r>
            <a:endParaRPr sz="800"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9345700" y="4581600"/>
            <a:ext cx="17385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9" name="Google Shape;79;p13" descr="ccbyncsa.png"/>
          <p:cNvPicPr preferRelativeResize="0"/>
          <p:nvPr/>
        </p:nvPicPr>
        <p:blipFill rotWithShape="1">
          <a:blip r:embed="rId4">
            <a:alphaModFix/>
          </a:blip>
          <a:srcRect r="66504"/>
          <a:stretch/>
        </p:blipFill>
        <p:spPr>
          <a:xfrm>
            <a:off x="9700817" y="4953138"/>
            <a:ext cx="112620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980000"/>
                </a:solidFill>
              </a:rPr>
              <a:t>Consignes pour utiliser ce document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1- Allez dans fichier 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2- Téléchargez le fichier en utilisant les logiciels PowerPoint (Microsoft) ou Slide (Google)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80000"/>
                </a:solidFill>
              </a:rPr>
              <a:t>3- Éditez la carte pour la modifier à votre guise</a:t>
            </a:r>
            <a:endParaRPr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980000"/>
                </a:solidFill>
              </a:rPr>
              <a:t>4- Sauvegardez la carte pour l’utiliser ultérieurement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316</Words>
  <Application>Microsoft Office PowerPoint</Application>
  <PresentationFormat>On-screen Show (16:9)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Söhne</vt:lpstr>
      <vt:lpstr>Trebuchet MS</vt:lpstr>
      <vt:lpstr>Simple Light</vt:lpstr>
      <vt:lpstr>PowerPoint Presentation</vt:lpstr>
      <vt:lpstr>Consignes pour utiliser ce document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Sahar</dc:creator>
  <cp:lastModifiedBy>Sahar Vafaie</cp:lastModifiedBy>
  <cp:revision>5</cp:revision>
  <dcterms:modified xsi:type="dcterms:W3CDTF">2024-01-06T19:59:15Z</dcterms:modified>
</cp:coreProperties>
</file>