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61" d="100"/>
          <a:sy n="161" d="100"/>
        </p:scale>
        <p:origin x="752"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3b7417da7b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3b7417da7b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54" name="Google Shape;54;p13"/>
          <p:cNvCxnSpPr/>
          <p:nvPr/>
        </p:nvCxnSpPr>
        <p:spPr>
          <a:xfrm>
            <a:off x="20150" y="4069900"/>
            <a:ext cx="9115200" cy="19200"/>
          </a:xfrm>
          <a:prstGeom prst="straightConnector1">
            <a:avLst/>
          </a:prstGeom>
          <a:noFill/>
          <a:ln w="9525" cap="flat" cmpd="sng">
            <a:solidFill>
              <a:srgbClr val="000000"/>
            </a:solidFill>
            <a:prstDash val="solid"/>
            <a:round/>
            <a:headEnd type="none" w="med" len="med"/>
            <a:tailEnd type="none" w="med" len="med"/>
          </a:ln>
        </p:spPr>
      </p:cxnSp>
      <p:cxnSp>
        <p:nvCxnSpPr>
          <p:cNvPr id="55" name="Google Shape;55;p13"/>
          <p:cNvCxnSpPr/>
          <p:nvPr/>
        </p:nvCxnSpPr>
        <p:spPr>
          <a:xfrm rot="10800000" flipH="1">
            <a:off x="21325" y="28450"/>
            <a:ext cx="9103500" cy="4028100"/>
          </a:xfrm>
          <a:prstGeom prst="straightConnector1">
            <a:avLst/>
          </a:prstGeom>
          <a:noFill/>
          <a:ln w="9525" cap="flat" cmpd="sng">
            <a:solidFill>
              <a:srgbClr val="000000"/>
            </a:solidFill>
            <a:prstDash val="solid"/>
            <a:round/>
            <a:headEnd type="none" w="med" len="med"/>
            <a:tailEnd type="none" w="med" len="med"/>
          </a:ln>
        </p:spPr>
      </p:cxnSp>
      <p:cxnSp>
        <p:nvCxnSpPr>
          <p:cNvPr id="56" name="Google Shape;56;p13"/>
          <p:cNvCxnSpPr/>
          <p:nvPr/>
        </p:nvCxnSpPr>
        <p:spPr>
          <a:xfrm>
            <a:off x="42625" y="28425"/>
            <a:ext cx="9086400" cy="4035300"/>
          </a:xfrm>
          <a:prstGeom prst="straightConnector1">
            <a:avLst/>
          </a:prstGeom>
          <a:noFill/>
          <a:ln w="9525" cap="flat" cmpd="sng">
            <a:solidFill>
              <a:srgbClr val="000000"/>
            </a:solidFill>
            <a:prstDash val="solid"/>
            <a:round/>
            <a:headEnd type="none" w="med" len="med"/>
            <a:tailEnd type="none" w="med" len="med"/>
          </a:ln>
        </p:spPr>
      </p:cxnSp>
      <p:pic>
        <p:nvPicPr>
          <p:cNvPr id="57" name="Google Shape;57;p13" descr="person-1824147_640.png"/>
          <p:cNvPicPr preferRelativeResize="0"/>
          <p:nvPr/>
        </p:nvPicPr>
        <p:blipFill>
          <a:blip r:embed="rId3">
            <a:alphaModFix/>
          </a:blip>
          <a:stretch>
            <a:fillRect/>
          </a:stretch>
        </p:blipFill>
        <p:spPr>
          <a:xfrm>
            <a:off x="3831988" y="1362600"/>
            <a:ext cx="1561174" cy="1624643"/>
          </a:xfrm>
          <a:prstGeom prst="rect">
            <a:avLst/>
          </a:prstGeom>
          <a:noFill/>
          <a:ln>
            <a:noFill/>
          </a:ln>
        </p:spPr>
      </p:pic>
      <p:sp>
        <p:nvSpPr>
          <p:cNvPr id="58" name="Google Shape;58;p13"/>
          <p:cNvSpPr txBox="1"/>
          <p:nvPr/>
        </p:nvSpPr>
        <p:spPr>
          <a:xfrm>
            <a:off x="3863438" y="2428713"/>
            <a:ext cx="1428600" cy="441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CA" sz="1200" dirty="0">
                <a:solidFill>
                  <a:srgbClr val="FFFFFF"/>
                </a:solidFill>
                <a:latin typeface="Trebuchet MS"/>
                <a:ea typeface="Trebuchet MS"/>
                <a:cs typeface="Trebuchet MS"/>
                <a:sym typeface="Trebuchet MS"/>
              </a:rPr>
              <a:t>Qu’est-ce que vos apprenants...?</a:t>
            </a:r>
          </a:p>
        </p:txBody>
      </p:sp>
      <p:sp>
        <p:nvSpPr>
          <p:cNvPr id="59" name="Google Shape;59;p13"/>
          <p:cNvSpPr txBox="1"/>
          <p:nvPr/>
        </p:nvSpPr>
        <p:spPr>
          <a:xfrm>
            <a:off x="2937226" y="1756884"/>
            <a:ext cx="1176900" cy="44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b="1" dirty="0">
                <a:solidFill>
                  <a:schemeClr val="accent1">
                    <a:lumMod val="50000"/>
                  </a:schemeClr>
                </a:solidFill>
                <a:latin typeface="Trebuchet MS"/>
                <a:ea typeface="Trebuchet MS"/>
                <a:cs typeface="Trebuchet MS"/>
                <a:sym typeface="Trebuchet MS"/>
              </a:rPr>
              <a:t>Entendent?</a:t>
            </a:r>
          </a:p>
          <a:p>
            <a:r>
              <a:rPr lang="fr-CA" b="1" dirty="0">
                <a:solidFill>
                  <a:schemeClr val="accent1">
                    <a:lumMod val="50000"/>
                  </a:schemeClr>
                </a:solidFill>
                <a:latin typeface="Trebuchet MS"/>
                <a:ea typeface="Trebuchet MS"/>
                <a:cs typeface="Trebuchet MS"/>
                <a:sym typeface="Trebuchet MS"/>
              </a:rPr>
              <a:t>(influences)</a:t>
            </a:r>
          </a:p>
          <a:p>
            <a:br>
              <a:rPr lang="fr-CA" b="1" dirty="0">
                <a:solidFill>
                  <a:schemeClr val="accent1">
                    <a:lumMod val="50000"/>
                  </a:schemeClr>
                </a:solidFill>
                <a:latin typeface="Trebuchet MS"/>
                <a:ea typeface="Trebuchet MS"/>
                <a:cs typeface="Trebuchet MS"/>
                <a:sym typeface="Trebuchet MS"/>
              </a:rPr>
            </a:br>
            <a:br>
              <a:rPr lang="fr-CA" b="1" dirty="0">
                <a:solidFill>
                  <a:schemeClr val="accent1">
                    <a:lumMod val="50000"/>
                  </a:schemeClr>
                </a:solidFill>
                <a:latin typeface="Trebuchet MS"/>
                <a:ea typeface="Trebuchet MS"/>
                <a:cs typeface="Trebuchet MS"/>
                <a:sym typeface="Trebuchet MS"/>
              </a:rPr>
            </a:br>
            <a:endParaRPr lang="fr-CA" b="1" dirty="0">
              <a:solidFill>
                <a:schemeClr val="accent1">
                  <a:lumMod val="50000"/>
                </a:schemeClr>
              </a:solidFill>
              <a:latin typeface="Trebuchet MS"/>
              <a:ea typeface="Trebuchet MS"/>
              <a:cs typeface="Trebuchet MS"/>
              <a:sym typeface="Trebuchet MS"/>
            </a:endParaRPr>
          </a:p>
        </p:txBody>
      </p:sp>
      <p:sp>
        <p:nvSpPr>
          <p:cNvPr id="60" name="Google Shape;60;p13"/>
          <p:cNvSpPr txBox="1"/>
          <p:nvPr/>
        </p:nvSpPr>
        <p:spPr>
          <a:xfrm>
            <a:off x="3503447" y="820537"/>
            <a:ext cx="2164756" cy="35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CA" b="1" dirty="0">
                <a:solidFill>
                  <a:srgbClr val="7030A0"/>
                </a:solidFill>
                <a:latin typeface="Trebuchet MS"/>
                <a:ea typeface="Trebuchet MS"/>
                <a:cs typeface="Trebuchet MS"/>
                <a:sym typeface="Trebuchet MS"/>
              </a:rPr>
              <a:t>Pensent et ressentent?</a:t>
            </a:r>
          </a:p>
          <a:p>
            <a:pPr algn="ctr"/>
            <a:r>
              <a:rPr lang="fr-CA" b="1" dirty="0">
                <a:solidFill>
                  <a:srgbClr val="7030A0"/>
                </a:solidFill>
                <a:latin typeface="Trebuchet MS"/>
                <a:ea typeface="Trebuchet MS"/>
                <a:cs typeface="Trebuchet MS"/>
                <a:sym typeface="Trebuchet MS"/>
              </a:rPr>
              <a:t>(préoccupations)</a:t>
            </a:r>
          </a:p>
        </p:txBody>
      </p:sp>
      <p:sp>
        <p:nvSpPr>
          <p:cNvPr id="61" name="Google Shape;61;p13"/>
          <p:cNvSpPr txBox="1"/>
          <p:nvPr/>
        </p:nvSpPr>
        <p:spPr>
          <a:xfrm>
            <a:off x="3807453" y="3004738"/>
            <a:ext cx="1603174" cy="44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b="1" dirty="0">
                <a:solidFill>
                  <a:schemeClr val="accent4">
                    <a:lumMod val="75000"/>
                  </a:schemeClr>
                </a:solidFill>
                <a:latin typeface="Trebuchet MS"/>
                <a:ea typeface="Trebuchet MS"/>
                <a:cs typeface="Trebuchet MS"/>
                <a:sym typeface="Trebuchet MS"/>
              </a:rPr>
              <a:t>Disent et font?</a:t>
            </a:r>
          </a:p>
          <a:p>
            <a:r>
              <a:rPr lang="fr-CA" b="1" dirty="0">
                <a:solidFill>
                  <a:schemeClr val="accent4">
                    <a:lumMod val="75000"/>
                  </a:schemeClr>
                </a:solidFill>
                <a:latin typeface="Trebuchet MS"/>
                <a:ea typeface="Trebuchet MS"/>
                <a:cs typeface="Trebuchet MS"/>
                <a:sym typeface="Trebuchet MS"/>
              </a:rPr>
              <a:t>(comportement)</a:t>
            </a:r>
          </a:p>
        </p:txBody>
      </p:sp>
      <p:sp>
        <p:nvSpPr>
          <p:cNvPr id="62" name="Google Shape;62;p13"/>
          <p:cNvSpPr txBox="1"/>
          <p:nvPr/>
        </p:nvSpPr>
        <p:spPr>
          <a:xfrm>
            <a:off x="5005275" y="1756884"/>
            <a:ext cx="1653550" cy="441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CA" b="1" dirty="0">
                <a:solidFill>
                  <a:schemeClr val="accent6">
                    <a:lumMod val="50000"/>
                  </a:schemeClr>
                </a:solidFill>
                <a:latin typeface="Trebuchet MS"/>
                <a:ea typeface="Trebuchet MS"/>
                <a:cs typeface="Trebuchet MS"/>
                <a:sym typeface="Trebuchet MS"/>
              </a:rPr>
              <a:t>Voient?</a:t>
            </a:r>
          </a:p>
          <a:p>
            <a:pPr algn="ctr"/>
            <a:r>
              <a:rPr lang="fr-CA" b="1" dirty="0">
                <a:solidFill>
                  <a:schemeClr val="accent6">
                    <a:lumMod val="50000"/>
                  </a:schemeClr>
                </a:solidFill>
                <a:latin typeface="Trebuchet MS"/>
                <a:ea typeface="Trebuchet MS"/>
                <a:cs typeface="Trebuchet MS"/>
                <a:sym typeface="Trebuchet MS"/>
              </a:rPr>
              <a:t>(environnement)</a:t>
            </a:r>
          </a:p>
        </p:txBody>
      </p:sp>
      <p:cxnSp>
        <p:nvCxnSpPr>
          <p:cNvPr id="63" name="Google Shape;63;p13"/>
          <p:cNvCxnSpPr/>
          <p:nvPr/>
        </p:nvCxnSpPr>
        <p:spPr>
          <a:xfrm flipH="1">
            <a:off x="4603475" y="4099175"/>
            <a:ext cx="7200" cy="1008900"/>
          </a:xfrm>
          <a:prstGeom prst="straightConnector1">
            <a:avLst/>
          </a:prstGeom>
          <a:noFill/>
          <a:ln w="9525" cap="flat" cmpd="sng">
            <a:solidFill>
              <a:srgbClr val="000000"/>
            </a:solidFill>
            <a:prstDash val="solid"/>
            <a:round/>
            <a:headEnd type="none" w="med" len="med"/>
            <a:tailEnd type="none" w="med" len="med"/>
          </a:ln>
        </p:spPr>
      </p:cxnSp>
      <p:sp>
        <p:nvSpPr>
          <p:cNvPr id="64" name="Google Shape;64;p13"/>
          <p:cNvSpPr txBox="1"/>
          <p:nvPr/>
        </p:nvSpPr>
        <p:spPr>
          <a:xfrm>
            <a:off x="1854856" y="4320966"/>
            <a:ext cx="920511" cy="441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CA" dirty="0">
                <a:latin typeface="Trebuchet MS"/>
                <a:ea typeface="Trebuchet MS"/>
                <a:cs typeface="Trebuchet MS"/>
                <a:sym typeface="Trebuchet MS"/>
              </a:rPr>
              <a:t>Points </a:t>
            </a:r>
          </a:p>
          <a:p>
            <a:pPr marL="0" lvl="0" indent="0" algn="ctr" rtl="0">
              <a:spcBef>
                <a:spcPts val="0"/>
              </a:spcBef>
              <a:spcAft>
                <a:spcPts val="0"/>
              </a:spcAft>
              <a:buNone/>
            </a:pPr>
            <a:r>
              <a:rPr lang="fr-CA" dirty="0">
                <a:latin typeface="Trebuchet MS"/>
                <a:ea typeface="Trebuchet MS"/>
                <a:cs typeface="Trebuchet MS"/>
                <a:sym typeface="Trebuchet MS"/>
              </a:rPr>
              <a:t>positifs?</a:t>
            </a:r>
          </a:p>
        </p:txBody>
      </p:sp>
      <p:sp>
        <p:nvSpPr>
          <p:cNvPr id="65" name="Google Shape;65;p13"/>
          <p:cNvSpPr txBox="1"/>
          <p:nvPr/>
        </p:nvSpPr>
        <p:spPr>
          <a:xfrm>
            <a:off x="6537135" y="4320966"/>
            <a:ext cx="944170" cy="441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CA" dirty="0">
                <a:latin typeface="Trebuchet MS"/>
                <a:ea typeface="Trebuchet MS"/>
                <a:cs typeface="Trebuchet MS"/>
                <a:sym typeface="Trebuchet MS"/>
              </a:rPr>
              <a:t>Points </a:t>
            </a:r>
          </a:p>
          <a:p>
            <a:pPr marL="0" lvl="0" indent="0" algn="ctr" rtl="0">
              <a:spcBef>
                <a:spcPts val="0"/>
              </a:spcBef>
              <a:spcAft>
                <a:spcPts val="0"/>
              </a:spcAft>
              <a:buNone/>
            </a:pPr>
            <a:r>
              <a:rPr lang="fr-CA" dirty="0">
                <a:latin typeface="Trebuchet MS"/>
                <a:ea typeface="Trebuchet MS"/>
                <a:cs typeface="Trebuchet MS"/>
                <a:sym typeface="Trebuchet MS"/>
              </a:rPr>
              <a:t>négatifs?</a:t>
            </a:r>
          </a:p>
        </p:txBody>
      </p:sp>
      <p:sp>
        <p:nvSpPr>
          <p:cNvPr id="66" name="Google Shape;66;p13"/>
          <p:cNvSpPr txBox="1"/>
          <p:nvPr/>
        </p:nvSpPr>
        <p:spPr>
          <a:xfrm>
            <a:off x="19714" y="870396"/>
            <a:ext cx="2496218" cy="944207"/>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1">
                    <a:lumMod val="50000"/>
                  </a:schemeClr>
                </a:solidFill>
                <a:latin typeface="Trebuchet MS"/>
                <a:ea typeface="Trebuchet MS"/>
                <a:cs typeface="Trebuchet MS"/>
                <a:sym typeface="Trebuchet MS"/>
              </a:rPr>
              <a:t>Famille et milieu culturel :</a:t>
            </a:r>
          </a:p>
          <a:p>
            <a:r>
              <a:rPr lang="fr-CA" sz="800" dirty="0">
                <a:latin typeface="Trebuchet MS"/>
                <a:ea typeface="Trebuchet MS"/>
                <a:cs typeface="Trebuchet MS"/>
                <a:sym typeface="Trebuchet MS"/>
              </a:rPr>
              <a:t>Les attentes et les valeurs familiales jouent un rôle dans la motivation de carrière, et leur approche vers l’apprentissage. Le soutien familial, ou même son absence, peut également influencer le bien-être émotionnel et académique des professeurs tel que les étudiants.</a:t>
            </a:r>
          </a:p>
        </p:txBody>
      </p:sp>
      <p:sp>
        <p:nvSpPr>
          <p:cNvPr id="67" name="Google Shape;67;p13"/>
          <p:cNvSpPr txBox="1"/>
          <p:nvPr/>
        </p:nvSpPr>
        <p:spPr>
          <a:xfrm>
            <a:off x="36299" y="2608150"/>
            <a:ext cx="1490100" cy="882300"/>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1">
                    <a:lumMod val="50000"/>
                  </a:schemeClr>
                </a:solidFill>
                <a:latin typeface="Trebuchet MS"/>
                <a:ea typeface="Trebuchet MS"/>
                <a:cs typeface="Trebuchet MS"/>
                <a:sym typeface="Trebuchet MS"/>
              </a:rPr>
              <a:t>Technologies et médias :</a:t>
            </a:r>
          </a:p>
          <a:p>
            <a:r>
              <a:rPr lang="fr-CA" sz="800" u="none" strike="noStrike" dirty="0">
                <a:solidFill>
                  <a:srgbClr val="374151"/>
                </a:solidFill>
                <a:effectLst/>
                <a:latin typeface="Trebuchet MS" panose="020B0703020202090204" pitchFamily="34" charset="0"/>
                <a:cs typeface="Calibri" panose="020F0502020204030204" pitchFamily="34" charset="0"/>
              </a:rPr>
              <a:t>Les médias sociaux, les outils numériques pour l'éducation, et l'accès informatique en</a:t>
            </a:r>
            <a:r>
              <a:rPr lang="fr-CA" sz="800" dirty="0">
                <a:solidFill>
                  <a:srgbClr val="374151"/>
                </a:solidFill>
                <a:latin typeface="Trebuchet MS" panose="020B0703020202090204" pitchFamily="34" charset="0"/>
                <a:cs typeface="Calibri" panose="020F0502020204030204" pitchFamily="34" charset="0"/>
              </a:rPr>
              <a:t> g</a:t>
            </a:r>
            <a:r>
              <a:rPr lang="fr-CA" sz="800" u="none" strike="noStrike" dirty="0">
                <a:solidFill>
                  <a:srgbClr val="374151"/>
                </a:solidFill>
                <a:effectLst/>
                <a:latin typeface="Trebuchet MS" panose="020B0703020202090204" pitchFamily="34" charset="0"/>
                <a:cs typeface="Calibri" panose="020F0502020204030204" pitchFamily="34" charset="0"/>
              </a:rPr>
              <a:t>énérale ont un impact significatif</a:t>
            </a:r>
            <a:endParaRPr lang="fr-CA" sz="400" dirty="0">
              <a:latin typeface="Trebuchet MS" panose="020B0703020202090204" pitchFamily="34" charset="0"/>
              <a:ea typeface="Trebuchet MS"/>
              <a:cs typeface="Calibri" panose="020F0502020204030204" pitchFamily="34" charset="0"/>
              <a:sym typeface="Trebuchet MS"/>
            </a:endParaRPr>
          </a:p>
        </p:txBody>
      </p:sp>
      <p:sp>
        <p:nvSpPr>
          <p:cNvPr id="68" name="Google Shape;68;p13"/>
          <p:cNvSpPr txBox="1"/>
          <p:nvPr/>
        </p:nvSpPr>
        <p:spPr>
          <a:xfrm>
            <a:off x="2570705" y="39138"/>
            <a:ext cx="2164755" cy="882300"/>
          </a:xfrm>
          <a:prstGeom prst="rect">
            <a:avLst/>
          </a:prstGeom>
          <a:solidFill>
            <a:srgbClr val="CFE2F3"/>
          </a:solidFill>
          <a:ln>
            <a:noFill/>
          </a:ln>
        </p:spPr>
        <p:txBody>
          <a:bodyPr spcFirstLastPara="1" wrap="square" lIns="91425" tIns="91425" rIns="91425" bIns="91425" anchor="t" anchorCtr="0">
            <a:noAutofit/>
          </a:bodyPr>
          <a:lstStyle/>
          <a:p>
            <a:r>
              <a:rPr lang="fr-CA" sz="800" b="1" dirty="0">
                <a:solidFill>
                  <a:srgbClr val="7030A0"/>
                </a:solidFill>
                <a:latin typeface="Trebuchet MS"/>
                <a:ea typeface="Trebuchet MS"/>
                <a:cs typeface="Trebuchet MS"/>
                <a:sym typeface="Trebuchet MS"/>
              </a:rPr>
              <a:t>Qualité de l'enseignement: </a:t>
            </a:r>
            <a:br>
              <a:rPr lang="fr-CA" sz="800" b="1" dirty="0">
                <a:latin typeface="Trebuchet MS"/>
                <a:ea typeface="Trebuchet MS"/>
                <a:cs typeface="Trebuchet MS"/>
                <a:sym typeface="Trebuchet MS"/>
              </a:rPr>
            </a:br>
            <a:r>
              <a:rPr lang="fr-CA" sz="800" dirty="0">
                <a:latin typeface="Trebuchet MS"/>
                <a:ea typeface="Trebuchet MS"/>
                <a:cs typeface="Trebuchet MS"/>
                <a:sym typeface="Trebuchet MS"/>
              </a:rPr>
              <a:t>Les professeurs s'inquiètent souvent de maintenir un haut niveau de qualité dans leur enseignement, en s'assurant que les cours sont pertinents, engageants et accessibles à tous les étudiants.</a:t>
            </a:r>
          </a:p>
        </p:txBody>
      </p:sp>
      <p:sp>
        <p:nvSpPr>
          <p:cNvPr id="69" name="Google Shape;69;p13"/>
          <p:cNvSpPr txBox="1"/>
          <p:nvPr/>
        </p:nvSpPr>
        <p:spPr>
          <a:xfrm>
            <a:off x="4804669" y="37975"/>
            <a:ext cx="2049747" cy="882300"/>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rgbClr val="7030A0"/>
                </a:solidFill>
                <a:latin typeface="Trebuchet MS"/>
                <a:ea typeface="Trebuchet MS"/>
                <a:cs typeface="Trebuchet MS"/>
                <a:sym typeface="Trebuchet MS"/>
              </a:rPr>
              <a:t>Recherche et publication: </a:t>
            </a:r>
          </a:p>
          <a:p>
            <a:pPr marL="0" lvl="0" indent="0" algn="l" rtl="0">
              <a:spcBef>
                <a:spcPts val="0"/>
              </a:spcBef>
              <a:spcAft>
                <a:spcPts val="0"/>
              </a:spcAft>
              <a:buNone/>
            </a:pPr>
            <a:r>
              <a:rPr lang="fr-CA" sz="800" dirty="0">
                <a:latin typeface="Trebuchet MS"/>
                <a:ea typeface="Trebuchet MS"/>
                <a:cs typeface="Trebuchet MS"/>
                <a:sym typeface="Trebuchet MS"/>
              </a:rPr>
              <a:t>Pour plusieurs, la pression de publier des recherches, de sécuriser des financements et de contribuer de manière significative à leur domaine est une préoccupation constante.</a:t>
            </a:r>
          </a:p>
        </p:txBody>
      </p:sp>
      <p:sp>
        <p:nvSpPr>
          <p:cNvPr id="70" name="Google Shape;70;p13"/>
          <p:cNvSpPr txBox="1"/>
          <p:nvPr/>
        </p:nvSpPr>
        <p:spPr>
          <a:xfrm>
            <a:off x="6908139" y="999693"/>
            <a:ext cx="2131305" cy="787587"/>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6">
                    <a:lumMod val="50000"/>
                  </a:schemeClr>
                </a:solidFill>
                <a:latin typeface="Trebuchet MS"/>
                <a:ea typeface="Trebuchet MS"/>
                <a:cs typeface="Trebuchet MS"/>
                <a:sym typeface="Trebuchet MS"/>
              </a:rPr>
              <a:t>Environnement institutionnel: </a:t>
            </a:r>
          </a:p>
          <a:p>
            <a:pPr marL="0" lvl="0" indent="0" algn="l" rtl="0">
              <a:spcBef>
                <a:spcPts val="0"/>
              </a:spcBef>
              <a:spcAft>
                <a:spcPts val="0"/>
              </a:spcAft>
              <a:buNone/>
            </a:pPr>
            <a:r>
              <a:rPr lang="fr-CA" sz="800" dirty="0">
                <a:latin typeface="Trebuchet MS"/>
                <a:ea typeface="Trebuchet MS"/>
                <a:cs typeface="Trebuchet MS"/>
                <a:sym typeface="Trebuchet MS"/>
              </a:rPr>
              <a:t>Les professeurs sont souvent conscients de l'influence que les politiques et les ressources de l'université peuvent avoir sur les étudiants et sur leur travail.</a:t>
            </a:r>
          </a:p>
        </p:txBody>
      </p:sp>
      <p:sp>
        <p:nvSpPr>
          <p:cNvPr id="71" name="Google Shape;71;p13"/>
          <p:cNvSpPr txBox="1"/>
          <p:nvPr/>
        </p:nvSpPr>
        <p:spPr>
          <a:xfrm>
            <a:off x="6593251" y="1891005"/>
            <a:ext cx="2485949" cy="1018062"/>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6">
                    <a:lumMod val="50000"/>
                  </a:schemeClr>
                </a:solidFill>
                <a:latin typeface="Trebuchet MS"/>
                <a:ea typeface="Trebuchet MS"/>
                <a:cs typeface="Trebuchet MS"/>
                <a:sym typeface="Trebuchet MS"/>
              </a:rPr>
              <a:t>Marché du travail et perspectives économiques: </a:t>
            </a:r>
            <a:r>
              <a:rPr lang="fr-CA" sz="800" dirty="0">
                <a:latin typeface="Trebuchet MS"/>
                <a:ea typeface="Trebuchet MS"/>
                <a:cs typeface="Trebuchet MS"/>
                <a:sym typeface="Trebuchet MS"/>
              </a:rPr>
              <a:t>Ils comprennent l'anxiété que les étudiants peuvent ressentir face à l'avenir et cherchent à intégrer le développement des compétences pratiques, des conseils de carrière et des perspectives d'emploi pour les aider à se préparer au monde extérieur.</a:t>
            </a:r>
          </a:p>
        </p:txBody>
      </p:sp>
      <p:sp>
        <p:nvSpPr>
          <p:cNvPr id="72" name="Google Shape;72;p13"/>
          <p:cNvSpPr txBox="1"/>
          <p:nvPr/>
        </p:nvSpPr>
        <p:spPr>
          <a:xfrm>
            <a:off x="1626338" y="2984175"/>
            <a:ext cx="2237100" cy="1106934"/>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4">
                    <a:lumMod val="75000"/>
                  </a:schemeClr>
                </a:solidFill>
                <a:latin typeface="Trebuchet MS"/>
                <a:ea typeface="Trebuchet MS"/>
                <a:cs typeface="Trebuchet MS"/>
                <a:sym typeface="Trebuchet MS"/>
              </a:rPr>
              <a:t>Collaboration et communication: </a:t>
            </a:r>
          </a:p>
          <a:p>
            <a:pPr marL="0" lvl="0" indent="0" algn="l" rtl="0">
              <a:spcBef>
                <a:spcPts val="0"/>
              </a:spcBef>
              <a:spcAft>
                <a:spcPts val="0"/>
              </a:spcAft>
              <a:buNone/>
            </a:pPr>
            <a:r>
              <a:rPr lang="fr-CA" sz="800" dirty="0">
                <a:latin typeface="Trebuchet MS"/>
                <a:ea typeface="Trebuchet MS"/>
                <a:cs typeface="Trebuchet MS"/>
                <a:sym typeface="Trebuchet MS"/>
              </a:rPr>
              <a:t>Les professeurs collaborent fréquemment avec des collègues, que ce soit dans la recherche, lors de comités ou dans le développement de nouveaux programmes d'études. Ils communiquent régulièrement avec les étudiants, les collègues et les professionnels de leur domaine.</a:t>
            </a:r>
          </a:p>
        </p:txBody>
      </p:sp>
      <p:sp>
        <p:nvSpPr>
          <p:cNvPr id="73" name="Google Shape;73;p13"/>
          <p:cNvSpPr txBox="1"/>
          <p:nvPr/>
        </p:nvSpPr>
        <p:spPr>
          <a:xfrm>
            <a:off x="5280564" y="3043188"/>
            <a:ext cx="2290748" cy="969261"/>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4">
                    <a:lumMod val="75000"/>
                  </a:schemeClr>
                </a:solidFill>
                <a:latin typeface="Trebuchet MS"/>
                <a:ea typeface="Trebuchet MS"/>
                <a:cs typeface="Trebuchet MS"/>
                <a:sym typeface="Trebuchet MS"/>
              </a:rPr>
              <a:t>Professionnalisme et éthique: </a:t>
            </a:r>
          </a:p>
          <a:p>
            <a:pPr marL="0" lvl="0" indent="0" algn="l" rtl="0">
              <a:spcBef>
                <a:spcPts val="0"/>
              </a:spcBef>
              <a:spcAft>
                <a:spcPts val="0"/>
              </a:spcAft>
              <a:buNone/>
            </a:pPr>
            <a:r>
              <a:rPr lang="fr-CA" sz="800" dirty="0">
                <a:latin typeface="Trebuchet MS"/>
                <a:ea typeface="Trebuchet MS"/>
                <a:cs typeface="Trebuchet MS"/>
                <a:sym typeface="Trebuchet MS"/>
              </a:rPr>
              <a:t>Les professeurs maintiennent des normes élevées de professionnalisme et d'éthique, que ce soit dans la conduite de leur recherche, dans l'évaluation des étudiants, ou dans leurs interactions avec la communauté universitaire.</a:t>
            </a:r>
          </a:p>
        </p:txBody>
      </p:sp>
      <p:sp>
        <p:nvSpPr>
          <p:cNvPr id="74" name="Google Shape;74;p13"/>
          <p:cNvSpPr txBox="1"/>
          <p:nvPr/>
        </p:nvSpPr>
        <p:spPr>
          <a:xfrm>
            <a:off x="7395295" y="4186877"/>
            <a:ext cx="1683905" cy="886832"/>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latin typeface="Trebuchet MS"/>
                <a:ea typeface="Trebuchet MS"/>
                <a:cs typeface="Trebuchet MS"/>
                <a:sym typeface="Trebuchet MS"/>
              </a:rPr>
              <a:t>Déconnexion: </a:t>
            </a:r>
            <a:br>
              <a:rPr lang="fr-CA" sz="800" b="1" dirty="0">
                <a:latin typeface="Trebuchet MS"/>
                <a:ea typeface="Trebuchet MS"/>
                <a:cs typeface="Trebuchet MS"/>
                <a:sym typeface="Trebuchet MS"/>
              </a:rPr>
            </a:br>
            <a:r>
              <a:rPr lang="fr-CA" sz="800" dirty="0">
                <a:latin typeface="Trebuchet MS"/>
                <a:ea typeface="Trebuchet MS"/>
                <a:cs typeface="Trebuchet MS"/>
                <a:sym typeface="Trebuchet MS"/>
              </a:rPr>
              <a:t>Certains professeurs peuvent être déconnectés des réalités ou des besoins actuels des étudiants, surtout s'ils sont trop concentrés sur leur recherche</a:t>
            </a:r>
          </a:p>
        </p:txBody>
      </p:sp>
      <p:sp>
        <p:nvSpPr>
          <p:cNvPr id="75" name="Google Shape;75;p13"/>
          <p:cNvSpPr txBox="1"/>
          <p:nvPr/>
        </p:nvSpPr>
        <p:spPr>
          <a:xfrm>
            <a:off x="4642150" y="4140450"/>
            <a:ext cx="1918930" cy="982214"/>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latin typeface="Trebuchet MS"/>
                <a:ea typeface="Trebuchet MS"/>
                <a:cs typeface="Trebuchet MS"/>
                <a:sym typeface="Trebuchet MS"/>
              </a:rPr>
              <a:t>Pression et stress:</a:t>
            </a:r>
          </a:p>
          <a:p>
            <a:r>
              <a:rPr lang="fr-CA" sz="800" dirty="0">
                <a:latin typeface="Trebuchet MS"/>
                <a:ea typeface="Trebuchet MS"/>
                <a:cs typeface="Trebuchet MS"/>
                <a:sym typeface="Trebuchet MS"/>
              </a:rPr>
              <a:t>La pression pour publier, obtenir des financements, et maintenir une haute qualité d'enseignement peut créer un environnement oppressante affectant leur santé mentale et leur performance professionnelle.</a:t>
            </a:r>
          </a:p>
        </p:txBody>
      </p:sp>
      <p:sp>
        <p:nvSpPr>
          <p:cNvPr id="76" name="Google Shape;76;p13"/>
          <p:cNvSpPr txBox="1"/>
          <p:nvPr/>
        </p:nvSpPr>
        <p:spPr>
          <a:xfrm>
            <a:off x="2775367" y="4159780"/>
            <a:ext cx="1796633" cy="944582"/>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latin typeface="Trebuchet MS"/>
                <a:ea typeface="Trebuchet MS"/>
                <a:cs typeface="Trebuchet MS"/>
                <a:sym typeface="Trebuchet MS"/>
              </a:rPr>
              <a:t>Innovation pédagogique:</a:t>
            </a:r>
          </a:p>
          <a:p>
            <a:pPr marL="0" lvl="0" indent="0" algn="l" rtl="0">
              <a:spcBef>
                <a:spcPts val="0"/>
              </a:spcBef>
              <a:spcAft>
                <a:spcPts val="0"/>
              </a:spcAft>
              <a:buNone/>
            </a:pPr>
            <a:r>
              <a:rPr lang="fr-CA" sz="800" dirty="0">
                <a:latin typeface="Trebuchet MS"/>
                <a:ea typeface="Trebuchet MS"/>
                <a:cs typeface="Trebuchet MS"/>
                <a:sym typeface="Trebuchet MS"/>
              </a:rPr>
              <a:t>Les professeurs peuvent être des innovateurs, adoptant de nouvelles technologies et méthodes d'enseignement pour améliorer l’enseignement.</a:t>
            </a:r>
          </a:p>
        </p:txBody>
      </p:sp>
      <p:sp>
        <p:nvSpPr>
          <p:cNvPr id="77" name="Google Shape;77;p13"/>
          <p:cNvSpPr txBox="1"/>
          <p:nvPr/>
        </p:nvSpPr>
        <p:spPr>
          <a:xfrm>
            <a:off x="36298" y="4140449"/>
            <a:ext cx="1818558" cy="965075"/>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latin typeface="Trebuchet MS"/>
                <a:ea typeface="Trebuchet MS"/>
                <a:cs typeface="Trebuchet MS"/>
                <a:sym typeface="Trebuchet MS"/>
              </a:rPr>
              <a:t>Passion pour l'enseignement</a:t>
            </a:r>
            <a:r>
              <a:rPr lang="fr-CA" sz="800" dirty="0">
                <a:latin typeface="Trebuchet MS"/>
                <a:ea typeface="Trebuchet MS"/>
                <a:cs typeface="Trebuchet MS"/>
                <a:sym typeface="Trebuchet MS"/>
              </a:rPr>
              <a:t>: </a:t>
            </a:r>
          </a:p>
          <a:p>
            <a:pPr marL="0" lvl="0" indent="0" algn="l" rtl="0">
              <a:spcBef>
                <a:spcPts val="0"/>
              </a:spcBef>
              <a:spcAft>
                <a:spcPts val="0"/>
              </a:spcAft>
              <a:buNone/>
            </a:pPr>
            <a:r>
              <a:rPr lang="fr-CA" sz="800" dirty="0">
                <a:latin typeface="Trebuchet MS"/>
                <a:ea typeface="Trebuchet MS"/>
                <a:cs typeface="Trebuchet MS"/>
                <a:sym typeface="Trebuchet MS"/>
              </a:rPr>
              <a:t>Beaucoup montrent une réelle passion pour l'enseignement et le mentorat, ce qui peut créer un environnement d'apprentissage dynamique et authentique pour les étudiants.</a:t>
            </a:r>
          </a:p>
        </p:txBody>
      </p:sp>
      <p:sp>
        <p:nvSpPr>
          <p:cNvPr id="78" name="Google Shape;78;p13"/>
          <p:cNvSpPr txBox="1"/>
          <p:nvPr/>
        </p:nvSpPr>
        <p:spPr>
          <a:xfrm>
            <a:off x="9345700" y="4581600"/>
            <a:ext cx="1738500" cy="80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fr-CA" dirty="0"/>
          </a:p>
        </p:txBody>
      </p:sp>
      <p:pic>
        <p:nvPicPr>
          <p:cNvPr id="79" name="Google Shape;79;p13" descr="ccbyncsa.png"/>
          <p:cNvPicPr preferRelativeResize="0"/>
          <p:nvPr/>
        </p:nvPicPr>
        <p:blipFill rotWithShape="1">
          <a:blip r:embed="rId4">
            <a:alphaModFix/>
          </a:blip>
          <a:srcRect r="66504"/>
          <a:stretch/>
        </p:blipFill>
        <p:spPr>
          <a:xfrm>
            <a:off x="9700817" y="4953138"/>
            <a:ext cx="1126200" cy="428625"/>
          </a:xfrm>
          <a:prstGeom prst="rect">
            <a:avLst/>
          </a:prstGeom>
          <a:noFill/>
          <a:ln>
            <a:noFill/>
          </a:ln>
        </p:spPr>
      </p:pic>
      <p:sp>
        <p:nvSpPr>
          <p:cNvPr id="2" name="Google Shape;67;p13">
            <a:extLst>
              <a:ext uri="{FF2B5EF4-FFF2-40B4-BE49-F238E27FC236}">
                <a16:creationId xmlns:a16="http://schemas.microsoft.com/office/drawing/2014/main" id="{B1C92AF0-CFB6-0665-CAE1-921C9C33DD42}"/>
              </a:ext>
            </a:extLst>
          </p:cNvPr>
          <p:cNvSpPr txBox="1"/>
          <p:nvPr/>
        </p:nvSpPr>
        <p:spPr>
          <a:xfrm>
            <a:off x="288462" y="1841987"/>
            <a:ext cx="2573776" cy="738778"/>
          </a:xfrm>
          <a:prstGeom prst="rect">
            <a:avLst/>
          </a:prstGeom>
          <a:solidFill>
            <a:srgbClr val="CFE2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800" b="1" dirty="0">
                <a:solidFill>
                  <a:schemeClr val="accent1">
                    <a:lumMod val="50000"/>
                  </a:schemeClr>
                </a:solidFill>
                <a:latin typeface="Trebuchet MS"/>
                <a:ea typeface="Trebuchet MS"/>
                <a:cs typeface="Trebuchet MS"/>
                <a:sym typeface="Trebuchet MS"/>
              </a:rPr>
              <a:t>Autres professeurs et mentors académiques :</a:t>
            </a:r>
          </a:p>
          <a:p>
            <a:r>
              <a:rPr lang="fr-CA" sz="800" dirty="0">
                <a:latin typeface="Trebuchet MS"/>
                <a:ea typeface="Trebuchet MS"/>
                <a:cs typeface="Trebuchet MS"/>
                <a:sym typeface="Trebuchet MS"/>
              </a:rPr>
              <a:t>Les interactions avec les professeurs et les mentors peuvent avoir un impact profond sur la direction académique et professionnelle des étudiants.</a:t>
            </a:r>
            <a:r>
              <a:rPr lang="fr-CA" sz="1000" b="1" dirty="0">
                <a:latin typeface="Trebuchet MS"/>
                <a:ea typeface="Trebuchet MS"/>
                <a:cs typeface="Trebuchet MS"/>
                <a:sym typeface="Trebuchet MS"/>
              </a:rPr>
              <a:t> </a:t>
            </a:r>
          </a:p>
        </p:txBody>
      </p:sp>
      <p:sp>
        <p:nvSpPr>
          <p:cNvPr id="3" name="TextBox 2">
            <a:extLst>
              <a:ext uri="{FF2B5EF4-FFF2-40B4-BE49-F238E27FC236}">
                <a16:creationId xmlns:a16="http://schemas.microsoft.com/office/drawing/2014/main" id="{74A46129-92B9-52FB-71D5-9ED1675C161A}"/>
              </a:ext>
            </a:extLst>
          </p:cNvPr>
          <p:cNvSpPr txBox="1"/>
          <p:nvPr/>
        </p:nvSpPr>
        <p:spPr>
          <a:xfrm>
            <a:off x="490538" y="0"/>
            <a:ext cx="1035861" cy="276999"/>
          </a:xfrm>
          <a:prstGeom prst="rect">
            <a:avLst/>
          </a:prstGeom>
          <a:noFill/>
        </p:spPr>
        <p:txBody>
          <a:bodyPr wrap="none" rtlCol="0">
            <a:spAutoFit/>
          </a:bodyPr>
          <a:lstStyle/>
          <a:p>
            <a:r>
              <a:rPr lang="en-US" sz="600" dirty="0"/>
              <a:t>Patrick Molicard-Chartier</a:t>
            </a:r>
          </a:p>
          <a:p>
            <a:r>
              <a:rPr lang="en-US" sz="600" dirty="0" err="1"/>
              <a:t>Activité</a:t>
            </a:r>
            <a:r>
              <a:rPr lang="en-US" sz="600" dirty="0"/>
              <a:t> 1: </a:t>
            </a:r>
            <a:r>
              <a:rPr lang="en-US" sz="600" dirty="0" err="1"/>
              <a:t>Technologue</a:t>
            </a:r>
            <a:endParaRPr lang="en-US" sz="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err="1">
                <a:solidFill>
                  <a:srgbClr val="980000"/>
                </a:solidFill>
              </a:rPr>
              <a:t>Consignes</a:t>
            </a:r>
            <a:r>
              <a:rPr lang="en" b="1" dirty="0">
                <a:solidFill>
                  <a:srgbClr val="980000"/>
                </a:solidFill>
              </a:rPr>
              <a:t> pour </a:t>
            </a:r>
            <a:r>
              <a:rPr lang="en" b="1" dirty="0" err="1">
                <a:solidFill>
                  <a:srgbClr val="980000"/>
                </a:solidFill>
              </a:rPr>
              <a:t>utiliser</a:t>
            </a:r>
            <a:r>
              <a:rPr lang="en" b="1" dirty="0">
                <a:solidFill>
                  <a:srgbClr val="980000"/>
                </a:solidFill>
              </a:rPr>
              <a:t> </a:t>
            </a:r>
            <a:r>
              <a:rPr lang="en" b="1" dirty="0" err="1">
                <a:solidFill>
                  <a:srgbClr val="980000"/>
                </a:solidFill>
              </a:rPr>
              <a:t>ce</a:t>
            </a:r>
            <a:r>
              <a:rPr lang="en" b="1" dirty="0">
                <a:solidFill>
                  <a:srgbClr val="980000"/>
                </a:solidFill>
              </a:rPr>
              <a:t> document</a:t>
            </a:r>
            <a:endParaRPr b="1" dirty="0">
              <a:solidFill>
                <a:srgbClr val="980000"/>
              </a:solidFill>
            </a:endParaRPr>
          </a:p>
        </p:txBody>
      </p:sp>
      <p:sp>
        <p:nvSpPr>
          <p:cNvPr id="85" name="Google Shape;85;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980000"/>
                </a:solidFill>
              </a:rPr>
              <a:t>1- Allez dans fichier </a:t>
            </a:r>
            <a:endParaRPr>
              <a:solidFill>
                <a:srgbClr val="980000"/>
              </a:solidFill>
            </a:endParaRPr>
          </a:p>
          <a:p>
            <a:pPr marL="0" lvl="0" indent="0" algn="l" rtl="0">
              <a:spcBef>
                <a:spcPts val="1200"/>
              </a:spcBef>
              <a:spcAft>
                <a:spcPts val="0"/>
              </a:spcAft>
              <a:buNone/>
            </a:pPr>
            <a:r>
              <a:rPr lang="en">
                <a:solidFill>
                  <a:srgbClr val="980000"/>
                </a:solidFill>
              </a:rPr>
              <a:t>2- Téléchargez le fichier en utilisant les logiciels PowerPoint (Microsoft) ou Slide (Google)</a:t>
            </a:r>
            <a:endParaRPr>
              <a:solidFill>
                <a:srgbClr val="980000"/>
              </a:solidFill>
            </a:endParaRPr>
          </a:p>
          <a:p>
            <a:pPr marL="0" lvl="0" indent="0" algn="l" rtl="0">
              <a:spcBef>
                <a:spcPts val="1200"/>
              </a:spcBef>
              <a:spcAft>
                <a:spcPts val="0"/>
              </a:spcAft>
              <a:buNone/>
            </a:pPr>
            <a:r>
              <a:rPr lang="en">
                <a:solidFill>
                  <a:srgbClr val="980000"/>
                </a:solidFill>
              </a:rPr>
              <a:t>3- Éditez la carte pour la modifier à votre guise</a:t>
            </a:r>
            <a:endParaRPr>
              <a:solidFill>
                <a:srgbClr val="980000"/>
              </a:solidFill>
            </a:endParaRPr>
          </a:p>
          <a:p>
            <a:pPr marL="0" lvl="0" indent="0" algn="l" rtl="0">
              <a:spcBef>
                <a:spcPts val="1200"/>
              </a:spcBef>
              <a:spcAft>
                <a:spcPts val="1200"/>
              </a:spcAft>
              <a:buNone/>
            </a:pPr>
            <a:r>
              <a:rPr lang="en">
                <a:solidFill>
                  <a:srgbClr val="980000"/>
                </a:solidFill>
              </a:rPr>
              <a:t>4- Sauvegardez la carte pour l’utiliser ultérieurement</a:t>
            </a:r>
            <a:endParaRPr>
              <a:solidFill>
                <a:srgbClr val="98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8509</TotalTime>
  <Words>523</Words>
  <Application>Microsoft Macintosh PowerPoint</Application>
  <PresentationFormat>On-screen Show (16:9)</PresentationFormat>
  <Paragraphs>44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Trebuchet MS</vt:lpstr>
      <vt:lpstr>Simple Light</vt:lpstr>
      <vt:lpstr>PowerPoint Presentation</vt:lpstr>
      <vt:lpstr>Consignes pour utiliser ce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Patrick Molicard-Chartier</cp:lastModifiedBy>
  <cp:revision>8</cp:revision>
  <dcterms:modified xsi:type="dcterms:W3CDTF">2024-01-05T16:26:14Z</dcterms:modified>
</cp:coreProperties>
</file>