
<file path=[Content_Types].xml><?xml version="1.0" encoding="utf-8"?>
<Types xmlns="http://schemas.openxmlformats.org/package/2006/content-types"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arget="ppt/presentation.xml" Type="http://schemas.openxmlformats.org/officeDocument/2006/relationships/officeDocument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aveSubsetFonts="1" strictFirstAndLastChars="0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x="9144000" cy="5143500"/>
  <p:notesSz cx="6858000" cy="9144000"/>
  <p:defaultTextStyle>
    <a:defPPr algn="l" lvl="0" marR="0" rtl="0">
      <a:lnSpc>
        <a:spcPct val="100000"/>
      </a:lnSpc>
      <a:spcBef>
        <a:spcPts val="0"/>
      </a:spcBef>
      <a:spcAft>
        <a:spcPts val="0"/>
      </a:spcAft>
    </a:defPPr>
    <a:lvl1pPr algn="l" lvl="0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1pPr>
    <a:lvl2pPr algn="l" lvl="1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2pPr>
    <a:lvl3pPr algn="l" lvl="2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3pPr>
    <a:lvl4pPr algn="l" lvl="3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4pPr>
    <a:lvl5pPr algn="l" lvl="4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5pPr>
    <a:lvl6pPr algn="l" lvl="5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6pPr>
    <a:lvl7pPr algn="l" lvl="6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7pPr>
    <a:lvl8pPr algn="l" lvl="7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8pPr>
    <a:lvl9pPr algn="l" lvl="8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d="100" n="100"/>
          <a:sy d="100" n="100"/>
        </p:scale>
        <p:origin x="0" y="0"/>
      </p:cViewPr>
      <p:guideLst>
        <p:guide orient="horz" pos="1620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7" Target="slides/slide2.xml" Type="http://schemas.openxmlformats.org/officeDocument/2006/relationships/slide"/><Relationship Id="rId6" Target="slides/slide1.xml" Type="http://schemas.openxmlformats.org/officeDocument/2006/relationships/slide"/><Relationship Id="rId5" Target="notesMasters/notesMaster1.xml" Type="http://schemas.openxmlformats.org/officeDocument/2006/relationships/notesMaster"/><Relationship Id="rId4" Target="slideMasters/slideMaster1.xml" Type="http://schemas.openxmlformats.org/officeDocument/2006/relationships/slideMaster"/><Relationship Id="rId3" Target="presProps.xml" Type="http://schemas.openxmlformats.org/officeDocument/2006/relationships/presProps"/><Relationship Id="rId2" Target="viewProps.xml" Type="http://schemas.openxmlformats.org/officeDocument/2006/relationships/viewProps"/><Relationship Id="rId1" Target="theme/theme1.xml" Type="http://schemas.openxmlformats.org/officeDocument/2006/relationships/theme"/></Relationships>
</file>

<file path=ppt/notesMasters/_rels/notesMaster1.xml.rels><?xml version="1.0" encoding="UTF-8" standalone="yes"?>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type="none" w="sm"/>
            <a:tailEnd len="sm" type="none" w="sm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numCol="1" rIns="91425" spcFirstLastPara="1" tIns="91425" wrap="square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folHlink="folHlink" hlink="hlink" tx1="dk1" tx2="lt2"/>
  <p:notesStyle>
    <a:defPPr algn="l" lvl="0" marR="0" rtl="0">
      <a:lnSpc>
        <a:spcPct val="100000"/>
      </a:lnSpc>
      <a:spcBef>
        <a:spcPts val="0"/>
      </a:spcBef>
      <a:spcAft>
        <a:spcPts val="0"/>
      </a:spcAft>
    </a:defPPr>
    <a:lvl1pPr algn="l" lvl="0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1pPr>
    <a:lvl2pPr algn="l" lvl="1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2pPr>
    <a:lvl3pPr algn="l" lvl="2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3pPr>
    <a:lvl4pPr algn="l" lvl="3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4pPr>
    <a:lvl5pPr algn="l" lvl="4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5pPr>
    <a:lvl6pPr algn="l" lvl="5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6pPr>
    <a:lvl7pPr algn="l" lvl="6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7pPr>
    <a:lvl8pPr algn="l" lvl="7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8pPr>
    <a:lvl9pPr algn="l" lvl="8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arget="../notesMasters/notesMaster1.xml" Type="http://schemas.openxmlformats.org/officeDocument/2006/relationships/notesMaster"/></Relationships>
</file>

<file path=ppt/notesSlides/_rels/notesSlide2.xml.rels><?xml version="1.0" encoding="UTF-8" standalone="yes"?><Relationships xmlns="http://schemas.openxmlformats.org/package/2006/relationships"><Relationship Id="rId1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3b7417da7b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3b7417da7b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="b" anchorCtr="0" bIns="91425" lIns="91425" numCol="1" rIns="91425" spcFirstLastPara="1" tIns="91425" wrap="square">
            <a:normAutofit/>
          </a:bodyPr>
          <a:lstStyle>
            <a:lvl1pPr algn="ctr" lv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algn="ctr" lvl="1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algn="ctr" lvl="2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algn="ctr" lvl="3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algn="ctr" lvl="4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algn="ctr" lvl="5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algn="ctr" lvl="6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algn="ctr" lvl="7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algn="ctr" lvl="8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="t" anchorCtr="0" bIns="91425" lIns="91425" numCol="1" rIns="91425" spcFirstLastPara="1" tIns="91425" wrap="square">
            <a:normAutofit/>
          </a:bodyPr>
          <a:lstStyle>
            <a:lvl1pPr algn="ctr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algn="ctr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algn="ctr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algn="ctr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algn="ctr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algn="ctr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algn="ctr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algn="ctr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algn="ctr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="ctr" anchorCtr="0" bIns="91425" lIns="91425" numCol="1" rIns="91425" spcFirstLastPara="1" tIns="91425" wrap="square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altLang="en"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="b" anchorCtr="0" bIns="91425" lIns="91425" numCol="1" rIns="91425" spcFirstLastPara="1" tIns="91425" wrap="square">
            <a:normAutofit/>
          </a:bodyPr>
          <a:lstStyle>
            <a:lvl1pPr algn="ctr"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algn="ctr"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algn="ctr"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algn="ctr"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algn="ctr"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algn="ctr"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algn="ctr"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algn="ctr"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algn="ctr"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="t" anchorCtr="0" bIns="91425" lIns="91425" numCol="1" rIns="91425" spcFirstLastPara="1" tIns="91425" wrap="square">
            <a:normAutofit/>
          </a:bodyPr>
          <a:lstStyle>
            <a:lvl1pPr algn="ctr"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algn="ctr"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algn="ctr"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algn="ctr"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algn="ctr"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algn="ctr"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algn="ctr"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algn="ctr"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algn="ctr"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="ctr" anchorCtr="0" bIns="91425" lIns="91425" numCol="1" rIns="91425" spcFirstLastPara="1" tIns="91425" wrap="square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altLang="en"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="ctr" anchorCtr="0" bIns="91425" lIns="91425" numCol="1" rIns="91425" spcFirstLastPara="1" tIns="91425" wrap="square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altLang="en"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="ctr" anchorCtr="0" bIns="91425" lIns="91425" numCol="1" rIns="91425" spcFirstLastPara="1" tIns="91425" wrap="square">
            <a:normAutofit/>
          </a:bodyPr>
          <a:lstStyle>
            <a:lvl1pPr algn="ctr"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algn="ctr"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algn="ctr"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algn="ctr"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algn="ctr"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algn="ctr"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algn="ctr"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algn="ctr"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algn="ctr"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="ctr" anchorCtr="0" bIns="91425" lIns="91425" numCol="1" rIns="91425" spcFirstLastPara="1" tIns="91425" wrap="square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altLang="en"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="t" anchorCtr="0" bIns="91425" lIns="91425" numCol="1" rIns="91425" spcFirstLastPara="1" tIns="91425" wrap="square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="t" anchorCtr="0" bIns="91425" lIns="91425" numCol="1" rIns="91425" spcFirstLastPara="1" tIns="91425" wrap="square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="ctr" anchorCtr="0" bIns="91425" lIns="91425" numCol="1" rIns="91425" spcFirstLastPara="1" tIns="91425" wrap="square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altLang="en"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="t" anchorCtr="0" bIns="91425" lIns="91425" numCol="1" rIns="91425" spcFirstLastPara="1" tIns="91425" wrap="square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="t" anchorCtr="0" bIns="91425" lIns="91425" numCol="1" rIns="91425" spcFirstLastPara="1" tIns="91425" wrap="square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="t" anchorCtr="0" bIns="91425" lIns="91425" numCol="1" rIns="91425" spcFirstLastPara="1" tIns="91425" wrap="square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="ctr" anchorCtr="0" bIns="91425" lIns="91425" numCol="1" rIns="91425" spcFirstLastPara="1" tIns="91425" wrap="square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altLang="en"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="t" anchorCtr="0" bIns="91425" lIns="91425" numCol="1" rIns="91425" spcFirstLastPara="1" tIns="91425" wrap="square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="ctr" anchorCtr="0" bIns="91425" lIns="91425" numCol="1" rIns="91425" spcFirstLastPara="1" tIns="91425" wrap="square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altLang="en"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="b" anchorCtr="0" bIns="91425" lIns="91425" numCol="1" rIns="91425" spcFirstLastPara="1" tIns="91425" wrap="square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="t" anchorCtr="0" bIns="91425" lIns="91425" numCol="1" rIns="91425" spcFirstLastPara="1" tIns="91425" wrap="square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="ctr" anchorCtr="0" bIns="91425" lIns="91425" numCol="1" rIns="91425" spcFirstLastPara="1" tIns="91425" wrap="square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altLang="en"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="ctr" anchorCtr="0" bIns="91425" lIns="91425" numCol="1" rIns="91425" spcFirstLastPara="1" tIns="91425" wrap="square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="ctr" anchorCtr="0" bIns="91425" lIns="91425" numCol="1" rIns="91425" spcFirstLastPara="1" tIns="91425" wrap="square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altLang="en"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="ctr" anchorCtr="0" bIns="91425" lIns="91425" numCol="1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="b" anchorCtr="0" bIns="91425" lIns="91425" numCol="1" rIns="91425" spcFirstLastPara="1" tIns="91425" wrap="square">
            <a:normAutofit/>
          </a:bodyPr>
          <a:lstStyle>
            <a:lvl1pPr algn="ctr"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algn="ctr"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algn="ctr"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algn="ctr"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algn="ctr"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algn="ctr"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algn="ctr"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algn="ctr"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algn="ctr"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="t" anchorCtr="0" bIns="91425" lIns="91425" numCol="1" rIns="91425" spcFirstLastPara="1" tIns="91425" wrap="square">
            <a:normAutofit/>
          </a:bodyPr>
          <a:lstStyle>
            <a:lvl1pPr algn="ctr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algn="ctr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algn="ctr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algn="ctr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algn="ctr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algn="ctr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algn="ctr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algn="ctr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algn="ctr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="ctr" anchorCtr="0" bIns="91425" lIns="91425" numCol="1" rIns="91425" spcFirstLastPara="1" tIns="91425" wrap="square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="ctr" anchorCtr="0" bIns="91425" lIns="91425" numCol="1" rIns="91425" spcFirstLastPara="1" tIns="91425" wrap="square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altLang="en"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="ctr" anchorCtr="0" bIns="91425" lIns="91425" numCol="1" rIns="91425" spcFirstLastPara="1" tIns="91425" wrap="square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="ctr" anchorCtr="0" bIns="91425" lIns="91425" numCol="1" rIns="91425" spcFirstLastPara="1" tIns="91425" wrap="square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altLang="en"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2" Target="../slideLayouts/slideLayout11.xml" Type="http://schemas.openxmlformats.org/officeDocument/2006/relationships/slideLayout"/><Relationship Id="rId11" Target="../slideLayouts/slideLayout10.xml" Type="http://schemas.openxmlformats.org/officeDocument/2006/relationships/slideLayout"/><Relationship Id="rId9" Target="../slideLayouts/slideLayout8.xml" Type="http://schemas.openxmlformats.org/officeDocument/2006/relationships/slideLayout"/><Relationship Id="rId10" Target="../slideLayouts/slideLayout9.xml" Type="http://schemas.openxmlformats.org/officeDocument/2006/relationships/slideLayout"/><Relationship Id="rId8" Target="../slideLayouts/slideLayout7.xml" Type="http://schemas.openxmlformats.org/officeDocument/2006/relationships/slideLayout"/><Relationship Id="rId7" Target="../slideLayouts/slideLayout6.xml" Type="http://schemas.openxmlformats.org/officeDocument/2006/relationships/slideLayout"/><Relationship Id="rId6" Target="../slideLayouts/slideLayout5.xml" Type="http://schemas.openxmlformats.org/officeDocument/2006/relationships/slideLayout"/><Relationship Id="rId5" Target="../slideLayouts/slideLayout4.xml" Type="http://schemas.openxmlformats.org/officeDocument/2006/relationships/slideLayout"/><Relationship Id="rId4" Target="../slideLayouts/slideLayout3.xml" Type="http://schemas.openxmlformats.org/officeDocument/2006/relationships/slideLayout"/><Relationship Id="rId3" Target="../slideLayouts/slideLayout2.xml" Type="http://schemas.openxmlformats.org/officeDocument/2006/relationships/slideLayout"/><Relationship Id="rId2" Target="../slideLayouts/slideLayout1.xml" Type="http://schemas.openxmlformats.org/officeDocument/2006/relationships/slideLayout"/><Relationship Id="rId1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numCol="1" rIns="91425" spcFirstLastPara="1" tIns="91425" wrap="square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numCol="1" rIns="91425" spcFirstLastPara="1" tIns="91425" wrap="square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="ctr" anchorCtr="0" bIns="91425" lIns="91425" numCol="1" rIns="91425" spcFirstLastPara="1" tIns="91425" wrap="square">
            <a:normAutofit/>
          </a:bodyPr>
          <a:lstStyle>
            <a:lvl1pPr algn="r" lvl="0">
              <a:buNone/>
              <a:defRPr sz="1000">
                <a:solidFill>
                  <a:schemeClr val="dk2"/>
                </a:solidFill>
              </a:defRPr>
            </a:lvl1pPr>
            <a:lvl2pPr algn="r" lvl="1">
              <a:buNone/>
              <a:defRPr sz="1000">
                <a:solidFill>
                  <a:schemeClr val="dk2"/>
                </a:solidFill>
              </a:defRPr>
            </a:lvl2pPr>
            <a:lvl3pPr algn="r" lvl="2">
              <a:buNone/>
              <a:defRPr sz="1000">
                <a:solidFill>
                  <a:schemeClr val="dk2"/>
                </a:solidFill>
              </a:defRPr>
            </a:lvl3pPr>
            <a:lvl4pPr algn="r" lvl="3">
              <a:buNone/>
              <a:defRPr sz="1000">
                <a:solidFill>
                  <a:schemeClr val="dk2"/>
                </a:solidFill>
              </a:defRPr>
            </a:lvl4pPr>
            <a:lvl5pPr algn="r" lvl="4">
              <a:buNone/>
              <a:defRPr sz="1000">
                <a:solidFill>
                  <a:schemeClr val="dk2"/>
                </a:solidFill>
              </a:defRPr>
            </a:lvl5pPr>
            <a:lvl6pPr algn="r" lvl="5">
              <a:buNone/>
              <a:defRPr sz="1000">
                <a:solidFill>
                  <a:schemeClr val="dk2"/>
                </a:solidFill>
              </a:defRPr>
            </a:lvl6pPr>
            <a:lvl7pPr algn="r" lvl="6">
              <a:buNone/>
              <a:defRPr sz="1000">
                <a:solidFill>
                  <a:schemeClr val="dk2"/>
                </a:solidFill>
              </a:defRPr>
            </a:lvl7pPr>
            <a:lvl8pPr algn="r" lvl="7">
              <a:buNone/>
              <a:defRPr sz="1000">
                <a:solidFill>
                  <a:schemeClr val="dk2"/>
                </a:solidFill>
              </a:defRPr>
            </a:lvl8pPr>
            <a:lvl9pPr algn="r" lvl="8">
              <a:buNone/>
              <a:defRPr sz="1000">
                <a:solidFill>
                  <a:schemeClr val="dk2"/>
                </a:solidFill>
              </a:defRPr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altLang="en"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folHlink="folHlink" hlink="hlink" tx1="dk1" tx2="lt2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algn="l" lvl="0" marR="0" rtl="0">
        <a:lnSpc>
          <a:spcPct val="100000"/>
        </a:lnSpc>
        <a:spcBef>
          <a:spcPts val="0"/>
        </a:spcBef>
        <a:spcAft>
          <a:spcPts val="0"/>
        </a:spcAft>
      </a:defPPr>
      <a:lvl1pPr algn="l" lvl="0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algn="l" lvl="1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algn="l" lvl="2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algn="l" lvl="3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algn="l" lvl="4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algn="l" lvl="5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algn="l" lvl="6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algn="l" lvl="7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algn="l" lvl="8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algn="l" lvl="0" marR="0" rtl="0">
        <a:lnSpc>
          <a:spcPct val="100000"/>
        </a:lnSpc>
        <a:spcBef>
          <a:spcPts val="0"/>
        </a:spcBef>
        <a:spcAft>
          <a:spcPts val="0"/>
        </a:spcAft>
      </a:defPPr>
      <a:lvl1pPr algn="l" lvl="0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algn="l" lvl="1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algn="l" lvl="2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algn="l" lvl="3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algn="l" lvl="4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algn="l" lvl="5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algn="l" lvl="6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algn="l" lvl="7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algn="l" lvl="8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algn="l" lvl="0" marR="0" rtl="0">
        <a:lnSpc>
          <a:spcPct val="100000"/>
        </a:lnSpc>
        <a:spcBef>
          <a:spcPts val="0"/>
        </a:spcBef>
        <a:spcAft>
          <a:spcPts val="0"/>
        </a:spcAft>
      </a:defPPr>
      <a:lvl1pPr algn="l" lvl="0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algn="l" lvl="1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algn="l" lvl="2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algn="l" lvl="3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algn="l" lvl="4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algn="l" lvl="5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algn="l" lvl="6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algn="l" lvl="7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algn="l" lvl="8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4" Target="../media/image2.png" Type="http://schemas.openxmlformats.org/officeDocument/2006/relationships/image"/><Relationship Id="rId3" Target="../media/image1.pn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<Relationships xmlns="http://schemas.openxmlformats.org/package/2006/relationships"><Relationship Id="rId2" Target="../notesSlides/notesSlide2.xml" Type="http://schemas.openxmlformats.org/officeDocument/2006/relationships/notesSlide"/><Relationship Id="rId1" Target="../slideLayouts/slideLayout3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Google Shape;54;p13"/>
          <p:cNvCxnSpPr/>
          <p:nvPr/>
        </p:nvCxnSpPr>
        <p:spPr>
          <a:xfrm>
            <a:off x="20150" y="4069900"/>
            <a:ext cx="9115200" cy="192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type="none" w="med"/>
            <a:tailEnd len="med" type="none" w="med"/>
          </a:ln>
        </p:spPr>
      </p:cxnSp>
      <p:cxnSp>
        <p:nvCxnSpPr>
          <p:cNvPr id="55" name="Google Shape;55;p13"/>
          <p:cNvCxnSpPr/>
          <p:nvPr/>
        </p:nvCxnSpPr>
        <p:spPr>
          <a:xfrm flipH="1" rot="10800000">
            <a:off x="21325" y="28450"/>
            <a:ext cx="9103500" cy="40281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type="none" w="med"/>
            <a:tailEnd len="med" type="none" w="med"/>
          </a:ln>
        </p:spPr>
      </p:cxnSp>
      <p:cxnSp>
        <p:nvCxnSpPr>
          <p:cNvPr id="56" name="Google Shape;56;p13"/>
          <p:cNvCxnSpPr/>
          <p:nvPr/>
        </p:nvCxnSpPr>
        <p:spPr>
          <a:xfrm>
            <a:off x="42625" y="28425"/>
            <a:ext cx="9086400" cy="40353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type="none" w="med"/>
            <a:tailEnd len="med" type="none" w="med"/>
          </a:ln>
        </p:spPr>
      </p:cxnSp>
      <p:pic>
        <p:nvPicPr>
          <p:cNvPr descr="person-1824147_640.png"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31988" y="1362600"/>
            <a:ext cx="1561174" cy="1624643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3863438" y="2428713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ctr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altLang="en" lang="en" sz="12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Qu’est-ce que vos apprenants...?</a:t>
            </a:r>
            <a:endParaRPr sz="12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915075" y="2033650"/>
            <a:ext cx="1176900" cy="4419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altLang="en" lang="en">
                <a:latin typeface="Trebuchet MS"/>
                <a:ea typeface="Trebuchet MS"/>
                <a:cs typeface="Trebuchet MS"/>
                <a:sym typeface="Trebuchet MS"/>
              </a:rPr>
              <a:t>Entendent?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3593625" y="989338"/>
            <a:ext cx="2037900" cy="3501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altLang="en" lang="en">
                <a:latin typeface="Trebuchet MS"/>
                <a:ea typeface="Trebuchet MS"/>
                <a:cs typeface="Trebuchet MS"/>
                <a:sym typeface="Trebuchet MS"/>
              </a:rPr>
              <a:t>Pensent et ressentent?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3828900" y="3049300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altLang="en" lang="en">
                <a:latin typeface="Trebuchet MS"/>
                <a:ea typeface="Trebuchet MS"/>
                <a:cs typeface="Trebuchet MS"/>
                <a:sym typeface="Trebuchet MS"/>
              </a:rPr>
              <a:t>Disent et font?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5358325" y="1997200"/>
            <a:ext cx="951000" cy="4419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altLang="en" lang="en">
                <a:latin typeface="Trebuchet MS"/>
                <a:ea typeface="Trebuchet MS"/>
                <a:cs typeface="Trebuchet MS"/>
                <a:sym typeface="Trebuchet MS"/>
              </a:rPr>
              <a:t>Voient?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63" name="Google Shape;63;p13"/>
          <p:cNvCxnSpPr/>
          <p:nvPr/>
        </p:nvCxnSpPr>
        <p:spPr>
          <a:xfrm flipH="1">
            <a:off x="4603475" y="4099175"/>
            <a:ext cx="7200" cy="10089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type="none" w="med"/>
            <a:tailEnd len="med" type="none" w="med"/>
          </a:ln>
        </p:spPr>
      </p:cxnSp>
      <p:sp>
        <p:nvSpPr>
          <p:cNvPr id="64" name="Google Shape;64;p13"/>
          <p:cNvSpPr txBox="1"/>
          <p:nvPr/>
        </p:nvSpPr>
        <p:spPr>
          <a:xfrm>
            <a:off x="3119115" y="4501323"/>
            <a:ext cx="1428455" cy="441722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altLang="en" lang="en">
                <a:latin typeface="Trebuchet MS"/>
                <a:ea typeface="Trebuchet MS"/>
                <a:cs typeface="Trebuchet MS"/>
                <a:sym typeface="Trebuchet MS"/>
              </a:rPr>
              <a:t> Points positifs?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7762179" y="4377124"/>
            <a:ext cx="1428455" cy="441722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altLang="en" lang="en">
                <a:latin typeface="Trebuchet MS"/>
                <a:ea typeface="Trebuchet MS"/>
                <a:cs typeface="Trebuchet MS"/>
                <a:sym typeface="Trebuchet MS"/>
              </a:rPr>
              <a:t>Point négatifs?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561668" y="1495899"/>
            <a:ext cx="1490072" cy="1646339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sz="1000"/>
              <a:t>Il réagit bien aux consignes données par les enseignants et semble réceptif aux feedbacks constructifs. Cependant, il est parfois être distrait par les bruits ambiants en </a:t>
            </a:r>
            <a:r>
              <a:rPr sz="1000"/>
              <a:t>classe.xg </a:t>
            </a:r>
            <a:endParaRPr sz="8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2452870" y="59836"/>
            <a:ext cx="1490072" cy="1037777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sz="1000"/>
              <a:t>Il estpositif à l'égard de ses objectifs académiques, mais a des préoccupations concernant certaines matières.</a:t>
            </a:r>
            <a:endParaRPr sz="8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5168725" y="8387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sz="1000"/>
              <a:t>Il ressent un mélange d'enthousiasme et d'anxiété à l'école. Il se sent souvent frustré devant des difficultés, .</a:t>
            </a:r>
            <a:endParaRPr sz="8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7514238" y="861577"/>
            <a:ext cx="1490072" cy="1364304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sz="1000"/>
              <a:t>Il interagir de manière positive avec ses camarades de classe et ses enseignants. Il écoute attentivement en classe et collabore avec ses pairs lors d'activités de </a:t>
            </a:r>
            <a:r>
              <a:rPr sz="1000"/>
              <a:t>groupe.</a:t>
            </a:r>
            <a:endParaRPr sz="8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2096987" y="2872127"/>
            <a:ext cx="1490071" cy="1109621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sz="1000"/>
              <a:t>Il exprime parfois de la frustration  devant des problèmes complexes.  demande rarement de </a:t>
            </a:r>
            <a:r>
              <a:rPr/>
              <a:t>l</a:t>
            </a:r>
            <a:r>
              <a:rPr sz="1000"/>
              <a:t>'aide, préfére </a:t>
            </a:r>
            <a:r>
              <a:rPr/>
              <a:t> </a:t>
            </a:r>
            <a:r>
              <a:rPr sz="1000"/>
              <a:t>résoudre les problèmes lui-même.</a:t>
            </a:r>
            <a:endParaRPr sz="8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5489675" y="2896061"/>
            <a:ext cx="1522060" cy="1035138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sz="1000"/>
              <a:t>Il s'engage activement dans les activités en classe et participe saux discussions. </a:t>
            </a:r>
            <a:r>
              <a:rPr sz="1000"/>
              <a:t>évite les tâches difficiles et perd sa</a:t>
            </a:r>
            <a:r>
              <a:rPr sz="1000"/>
              <a:t> </a:t>
            </a:r>
            <a:r>
              <a:rPr sz="1000"/>
              <a:t>concentration </a:t>
            </a:r>
            <a:endParaRPr sz="8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4691184" y="4248967"/>
            <a:ext cx="3051572" cy="966492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sz="1000"/>
              <a:t>Il a du mal à demander de l'aide lorsqu'il </a:t>
            </a:r>
            <a:r>
              <a:rPr sz="1000"/>
              <a:t>rencontre des difficultés, ce qui peut </a:t>
            </a:r>
            <a:r>
              <a:rPr sz="1000"/>
              <a:t>limiter sa</a:t>
            </a:r>
            <a:r>
              <a:rPr/>
              <a:t> </a:t>
            </a:r>
            <a:r>
              <a:rPr sz="1000"/>
              <a:t>capacité</a:t>
            </a:r>
            <a:r>
              <a:rPr/>
              <a:t> </a:t>
            </a:r>
            <a:r>
              <a:rPr sz="1000"/>
              <a:t>à </a:t>
            </a:r>
            <a:r>
              <a:rPr sz="1000"/>
              <a:t>surmonter les obstacles académiques de manière efficace. Cela va</a:t>
            </a:r>
            <a:r>
              <a:rPr sz="1000"/>
              <a:t> affecter sa confiance en </a:t>
            </a:r>
            <a:r>
              <a:rPr sz="1000"/>
              <a:t>lui et sa perception de </a:t>
            </a:r>
            <a:r>
              <a:rPr sz="1000"/>
              <a:t>l'apprentissage en </a:t>
            </a:r>
            <a:r>
              <a:rPr sz="1000"/>
              <a:t>général.</a:t>
            </a:r>
            <a:endParaRPr sz="8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228597" y="4224421"/>
            <a:ext cx="2619375" cy="97676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sz="1000"/>
              <a:t> Il interagit positivement </a:t>
            </a:r>
            <a:r>
              <a:rPr sz="1000"/>
              <a:t>avec ses camarades</a:t>
            </a:r>
            <a:r>
              <a:rPr sz="1000"/>
              <a:t> </a:t>
            </a:r>
            <a:r>
              <a:rPr sz="1000"/>
              <a:t>de</a:t>
            </a:r>
            <a:r>
              <a:rPr/>
              <a:t> </a:t>
            </a:r>
            <a:r>
              <a:rPr sz="1000"/>
              <a:t>classe et ses enseignants, ce</a:t>
            </a:r>
            <a:r>
              <a:rPr/>
              <a:t> </a:t>
            </a:r>
            <a:r>
              <a:rPr sz="1000"/>
              <a:t>qui indique un environnement scolaire favorable où il se sent à l'aise pour échanger et </a:t>
            </a:r>
            <a:r>
              <a:rPr sz="1000"/>
              <a:t>collaborer.</a:t>
            </a:r>
            <a:endParaRPr sz="800">
              <a:latin typeface="Trebuchet MS"/>
              <a:ea typeface="Trebuchet MS"/>
              <a:cs typeface="Trebuchet MS"/>
              <a:sym typeface="Trebuchet MS"/>
            </a:endParaRPr>
          </a:p>
          <a:p>
            <a:pPr algn="l" indent="0" lvl="0" mar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78;p13"/>
          <p:cNvSpPr txBox="1"/>
          <p:nvPr/>
        </p:nvSpPr>
        <p:spPr>
          <a:xfrm>
            <a:off x="9345700" y="4581600"/>
            <a:ext cx="1738500" cy="8067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ccbyncsa.png" id="79" name="Google Shape;79;p13"/>
          <p:cNvPicPr preferRelativeResize="0"/>
          <p:nvPr/>
        </p:nvPicPr>
        <p:blipFill rotWithShape="1">
          <a:blip r:embed="rId4">
            <a:alphaModFix/>
          </a:blip>
          <a:srcRect b="0" l="0" r="66504" t="0"/>
          <a:stretch/>
        </p:blipFill>
        <p:spPr>
          <a:xfrm>
            <a:off x="9700817" y="4953138"/>
            <a:ext cx="1126200" cy="428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="t" anchorCtr="0" bIns="91425" lIns="91425" numCol="1" rIns="91425" spcFirstLastPara="1" tIns="91425" wrap="square">
            <a:normAutofit fontScale="90000"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altLang="en" b="1" lang="en">
                <a:solidFill>
                  <a:srgbClr val="980000"/>
                </a:solidFill>
              </a:rPr>
              <a:t>Consignes pour utiliser ce document</a:t>
            </a:r>
            <a:endParaRPr b="1">
              <a:solidFill>
                <a:srgbClr val="980000"/>
              </a:solidFill>
            </a:endParaRPr>
          </a:p>
        </p:txBody>
      </p:sp>
      <p:sp>
        <p:nvSpPr>
          <p:cNvPr id="85" name="Google Shape;85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="t" anchorCtr="0" bIns="91425" lIns="91425" numCol="1" rIns="91425" spcFirstLastPara="1" tIns="91425" wrap="square">
            <a:norm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altLang="en" lang="en">
                <a:solidFill>
                  <a:srgbClr val="980000"/>
                </a:solidFill>
              </a:rPr>
              <a:t>1- Allez dans fichier </a:t>
            </a:r>
            <a:endParaRPr>
              <a:solidFill>
                <a:srgbClr val="980000"/>
              </a:solidFill>
            </a:endParaRPr>
          </a:p>
          <a:p>
            <a:pPr algn="l" indent="0" lvl="0" marL="0" rtl="0">
              <a:spcBef>
                <a:spcPts val="1200"/>
              </a:spcBef>
              <a:spcAft>
                <a:spcPts val="0"/>
              </a:spcAft>
              <a:buNone/>
            </a:pPr>
            <a:r>
              <a:rPr altLang="en" lang="en">
                <a:solidFill>
                  <a:srgbClr val="980000"/>
                </a:solidFill>
              </a:rPr>
              <a:t>2- Téléchargez le fichier en utilisant les logiciels PowerPoint (Microsoft) ou Slide (Google)</a:t>
            </a:r>
            <a:endParaRPr>
              <a:solidFill>
                <a:srgbClr val="980000"/>
              </a:solidFill>
            </a:endParaRPr>
          </a:p>
          <a:p>
            <a:pPr algn="l" indent="0" lvl="0" marL="0" rtl="0">
              <a:spcBef>
                <a:spcPts val="1200"/>
              </a:spcBef>
              <a:spcAft>
                <a:spcPts val="0"/>
              </a:spcAft>
              <a:buNone/>
            </a:pPr>
            <a:r>
              <a:rPr altLang="en" lang="en">
                <a:solidFill>
                  <a:srgbClr val="980000"/>
                </a:solidFill>
              </a:rPr>
              <a:t>3- Éditez la carte pour la modifier à votre guise</a:t>
            </a:r>
            <a:endParaRPr>
              <a:solidFill>
                <a:srgbClr val="980000"/>
              </a:solidFill>
            </a:endParaRPr>
          </a:p>
          <a:p>
            <a:pPr algn="l" indent="0" lvl="0" marL="0" rtl="0">
              <a:spcBef>
                <a:spcPts val="1200"/>
              </a:spcBef>
              <a:spcAft>
                <a:spcPts val="1200"/>
              </a:spcAft>
              <a:buNone/>
            </a:pPr>
            <a:r>
              <a:rPr altLang="en" lang="en">
                <a:solidFill>
                  <a:srgbClr val="980000"/>
                </a:solidFill>
              </a:rPr>
              <a:t>4- Sauvegardez la carte pour l’utiliser ultérieurement</a:t>
            </a:r>
            <a:endParaRPr>
              <a:solidFill>
                <a:srgbClr val="98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